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1"/>
  </p:notesMasterIdLst>
  <p:sldIdLst>
    <p:sldId id="257" r:id="rId2"/>
    <p:sldId id="256" r:id="rId3"/>
    <p:sldId id="258" r:id="rId4"/>
    <p:sldId id="567" r:id="rId5"/>
    <p:sldId id="841" r:id="rId6"/>
    <p:sldId id="863" r:id="rId7"/>
    <p:sldId id="864" r:id="rId8"/>
    <p:sldId id="859" r:id="rId9"/>
    <p:sldId id="860" r:id="rId10"/>
    <p:sldId id="861" r:id="rId11"/>
    <p:sldId id="862" r:id="rId12"/>
    <p:sldId id="865" r:id="rId13"/>
    <p:sldId id="866" r:id="rId14"/>
    <p:sldId id="867" r:id="rId15"/>
    <p:sldId id="868" r:id="rId16"/>
    <p:sldId id="869" r:id="rId17"/>
    <p:sldId id="870" r:id="rId18"/>
    <p:sldId id="871" r:id="rId19"/>
    <p:sldId id="872" r:id="rId20"/>
    <p:sldId id="873" r:id="rId21"/>
    <p:sldId id="874" r:id="rId22"/>
    <p:sldId id="875" r:id="rId23"/>
    <p:sldId id="876" r:id="rId24"/>
    <p:sldId id="877" r:id="rId25"/>
    <p:sldId id="878" r:id="rId26"/>
    <p:sldId id="879" r:id="rId27"/>
    <p:sldId id="880" r:id="rId28"/>
    <p:sldId id="881" r:id="rId29"/>
    <p:sldId id="882" r:id="rId30"/>
    <p:sldId id="883" r:id="rId31"/>
    <p:sldId id="884" r:id="rId32"/>
    <p:sldId id="887" r:id="rId33"/>
    <p:sldId id="888" r:id="rId34"/>
    <p:sldId id="889" r:id="rId35"/>
    <p:sldId id="890" r:id="rId36"/>
    <p:sldId id="885" r:id="rId37"/>
    <p:sldId id="891" r:id="rId38"/>
    <p:sldId id="886" r:id="rId39"/>
    <p:sldId id="562" r:id="rId40"/>
  </p:sldIdLst>
  <p:sldSz cx="12192000" cy="6858000"/>
  <p:notesSz cx="6797675" cy="9926638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สไตล์สีปานกลาง 2 - เน้น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สไตล์สีปานกลาง 2 - เน้น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5940675A-B579-460E-94D1-54222C63F5DA}" styleName="ไม่มีสไตล์, เส้นตาราง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382" autoAdjust="0"/>
    <p:restoredTop sz="94660"/>
  </p:normalViewPr>
  <p:slideViewPr>
    <p:cSldViewPr snapToGrid="0">
      <p:cViewPr varScale="1">
        <p:scale>
          <a:sx n="72" d="100"/>
          <a:sy n="72" d="100"/>
        </p:scale>
        <p:origin x="768" y="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0" Type="http://schemas.openxmlformats.org/officeDocument/2006/relationships/slide" Target="slides/slide19.xml"/><Relationship Id="rId41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F80356-DD62-476A-809D-D6B09689EC3A}" type="datetimeFigureOut">
              <a:rPr lang="th-TH" smtClean="0"/>
              <a:t>19/10/63</a:t>
            </a:fld>
            <a:endParaRPr lang="th-TH"/>
          </a:p>
        </p:txBody>
      </p:sp>
      <p:sp>
        <p:nvSpPr>
          <p:cNvPr id="4" name="ตัวแทนรูปบนสไลด์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h-TH"/>
          </a:p>
        </p:txBody>
      </p:sp>
      <p:sp>
        <p:nvSpPr>
          <p:cNvPr id="5" name="ตัวแทนบันทึกย่อ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7" name="ตัวแทนหมายเลขสไลด์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14625C-8065-4C06-AB3E-D71DF1169046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5636354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สไลด์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2BE6EA7D-F48A-466A-A9F2-3C5CA3A55BC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ชื่อเรื่องรอง 2">
            <a:extLst>
              <a:ext uri="{FF2B5EF4-FFF2-40B4-BE49-F238E27FC236}">
                <a16:creationId xmlns:a16="http://schemas.microsoft.com/office/drawing/2014/main" id="{D70C5EC4-0070-4287-8D9A-A44A7D2C75C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h-TH"/>
              <a:t>คลิกเพื่อแก้ไขสไตล์ชื่อเรื่องรองต้นแบบ</a:t>
            </a:r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:a16="http://schemas.microsoft.com/office/drawing/2014/main" id="{72265D73-77FC-4112-B9EB-0114417C1A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13E299-8CFB-458B-AA63-CF45802A3CE2}" type="datetimeFigureOut">
              <a:rPr lang="th-TH" smtClean="0"/>
              <a:t>19/10/63</a:t>
            </a:fld>
            <a:endParaRPr lang="th-TH"/>
          </a:p>
        </p:txBody>
      </p:sp>
      <p:sp>
        <p:nvSpPr>
          <p:cNvPr id="5" name="ตัวแทนท้ายกระดาษ 4">
            <a:extLst>
              <a:ext uri="{FF2B5EF4-FFF2-40B4-BE49-F238E27FC236}">
                <a16:creationId xmlns:a16="http://schemas.microsoft.com/office/drawing/2014/main" id="{7D1E0A8F-60D1-4C92-B9D1-89EA0CBF5A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สไลด์ 5">
            <a:extLst>
              <a:ext uri="{FF2B5EF4-FFF2-40B4-BE49-F238E27FC236}">
                <a16:creationId xmlns:a16="http://schemas.microsoft.com/office/drawing/2014/main" id="{DDBB6E99-36AE-4002-B502-83CA508F16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186828-273C-4C5E-A0C8-F08312DD4E30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0169662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2707324E-1AE6-46EF-9752-FCFAD463F9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ข้อความแนวตั้ง 2">
            <a:extLst>
              <a:ext uri="{FF2B5EF4-FFF2-40B4-BE49-F238E27FC236}">
                <a16:creationId xmlns:a16="http://schemas.microsoft.com/office/drawing/2014/main" id="{7C9422F1-6666-4178-B509-B1C1D3AB199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:a16="http://schemas.microsoft.com/office/drawing/2014/main" id="{AD7DB530-31BC-4053-BAAF-EF7A3E83A0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13E299-8CFB-458B-AA63-CF45802A3CE2}" type="datetimeFigureOut">
              <a:rPr lang="th-TH" smtClean="0"/>
              <a:t>19/10/63</a:t>
            </a:fld>
            <a:endParaRPr lang="th-TH"/>
          </a:p>
        </p:txBody>
      </p:sp>
      <p:sp>
        <p:nvSpPr>
          <p:cNvPr id="5" name="ตัวแทนท้ายกระดาษ 4">
            <a:extLst>
              <a:ext uri="{FF2B5EF4-FFF2-40B4-BE49-F238E27FC236}">
                <a16:creationId xmlns:a16="http://schemas.microsoft.com/office/drawing/2014/main" id="{E84C2A00-E9A1-4E9A-9CAE-2479FC71D3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สไลด์ 5">
            <a:extLst>
              <a:ext uri="{FF2B5EF4-FFF2-40B4-BE49-F238E27FC236}">
                <a16:creationId xmlns:a16="http://schemas.microsoft.com/office/drawing/2014/main" id="{55DC5BDD-9339-47F8-9A92-4DD54D5F27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186828-273C-4C5E-A0C8-F08312DD4E30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7840977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>
            <a:extLst>
              <a:ext uri="{FF2B5EF4-FFF2-40B4-BE49-F238E27FC236}">
                <a16:creationId xmlns:a16="http://schemas.microsoft.com/office/drawing/2014/main" id="{BC510440-BF71-4083-A0E6-DF45EEF3C0A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ข้อความแนวตั้ง 2">
            <a:extLst>
              <a:ext uri="{FF2B5EF4-FFF2-40B4-BE49-F238E27FC236}">
                <a16:creationId xmlns:a16="http://schemas.microsoft.com/office/drawing/2014/main" id="{8A35DF47-B3A0-4AEF-A305-7A83C5AF4F6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:a16="http://schemas.microsoft.com/office/drawing/2014/main" id="{D7F3831F-50FF-4519-AD36-DF5695E115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13E299-8CFB-458B-AA63-CF45802A3CE2}" type="datetimeFigureOut">
              <a:rPr lang="th-TH" smtClean="0"/>
              <a:t>19/10/63</a:t>
            </a:fld>
            <a:endParaRPr lang="th-TH"/>
          </a:p>
        </p:txBody>
      </p:sp>
      <p:sp>
        <p:nvSpPr>
          <p:cNvPr id="5" name="ตัวแทนท้ายกระดาษ 4">
            <a:extLst>
              <a:ext uri="{FF2B5EF4-FFF2-40B4-BE49-F238E27FC236}">
                <a16:creationId xmlns:a16="http://schemas.microsoft.com/office/drawing/2014/main" id="{03F217A1-EC42-4CEF-989D-6463501066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สไลด์ 5">
            <a:extLst>
              <a:ext uri="{FF2B5EF4-FFF2-40B4-BE49-F238E27FC236}">
                <a16:creationId xmlns:a16="http://schemas.microsoft.com/office/drawing/2014/main" id="{0525E80B-C7CA-4670-B3D6-B543D92838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186828-273C-4C5E-A0C8-F08312DD4E30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8964421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E5151CA8-6E1A-49AA-89FB-3890CC85F5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เนื้อหา 2">
            <a:extLst>
              <a:ext uri="{FF2B5EF4-FFF2-40B4-BE49-F238E27FC236}">
                <a16:creationId xmlns:a16="http://schemas.microsoft.com/office/drawing/2014/main" id="{01637326-337E-43E3-ABC0-91986C412E2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:a16="http://schemas.microsoft.com/office/drawing/2014/main" id="{496D6235-D45A-4738-9BBC-D7B1741BEA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13E299-8CFB-458B-AA63-CF45802A3CE2}" type="datetimeFigureOut">
              <a:rPr lang="th-TH" smtClean="0"/>
              <a:t>19/10/63</a:t>
            </a:fld>
            <a:endParaRPr lang="th-TH"/>
          </a:p>
        </p:txBody>
      </p:sp>
      <p:sp>
        <p:nvSpPr>
          <p:cNvPr id="5" name="ตัวแทนท้ายกระดาษ 4">
            <a:extLst>
              <a:ext uri="{FF2B5EF4-FFF2-40B4-BE49-F238E27FC236}">
                <a16:creationId xmlns:a16="http://schemas.microsoft.com/office/drawing/2014/main" id="{CFFA23DD-6E3C-4BC0-ACFF-94E8B6EC83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สไลด์ 5">
            <a:extLst>
              <a:ext uri="{FF2B5EF4-FFF2-40B4-BE49-F238E27FC236}">
                <a16:creationId xmlns:a16="http://schemas.microsoft.com/office/drawing/2014/main" id="{405955BD-8943-467A-B140-AC18EBACFC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186828-273C-4C5E-A0C8-F08312DD4E30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0364089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2C22C379-E507-4475-93E2-F61E09BF5B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ข้อความ 2">
            <a:extLst>
              <a:ext uri="{FF2B5EF4-FFF2-40B4-BE49-F238E27FC236}">
                <a16:creationId xmlns:a16="http://schemas.microsoft.com/office/drawing/2014/main" id="{140DF3E9-3F8C-4020-9DC6-8F374950F8A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:a16="http://schemas.microsoft.com/office/drawing/2014/main" id="{9C9FCE85-AC4A-48B6-805C-777C9FD539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13E299-8CFB-458B-AA63-CF45802A3CE2}" type="datetimeFigureOut">
              <a:rPr lang="th-TH" smtClean="0"/>
              <a:t>19/10/63</a:t>
            </a:fld>
            <a:endParaRPr lang="th-TH"/>
          </a:p>
        </p:txBody>
      </p:sp>
      <p:sp>
        <p:nvSpPr>
          <p:cNvPr id="5" name="ตัวแทนท้ายกระดาษ 4">
            <a:extLst>
              <a:ext uri="{FF2B5EF4-FFF2-40B4-BE49-F238E27FC236}">
                <a16:creationId xmlns:a16="http://schemas.microsoft.com/office/drawing/2014/main" id="{F6672A35-1880-4F09-A6B7-E55091F1CD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สไลด์ 5">
            <a:extLst>
              <a:ext uri="{FF2B5EF4-FFF2-40B4-BE49-F238E27FC236}">
                <a16:creationId xmlns:a16="http://schemas.microsoft.com/office/drawing/2014/main" id="{60757810-C248-4E8C-857E-0623923CB4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186828-273C-4C5E-A0C8-F08312DD4E30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3664693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E5C121F6-AFF8-4E17-BC58-529CE2E6FB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เนื้อหา 2">
            <a:extLst>
              <a:ext uri="{FF2B5EF4-FFF2-40B4-BE49-F238E27FC236}">
                <a16:creationId xmlns:a16="http://schemas.microsoft.com/office/drawing/2014/main" id="{7FDB283E-E830-4ED1-8BBD-E2DB2C9BB72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เนื้อหา 3">
            <a:extLst>
              <a:ext uri="{FF2B5EF4-FFF2-40B4-BE49-F238E27FC236}">
                <a16:creationId xmlns:a16="http://schemas.microsoft.com/office/drawing/2014/main" id="{148DE13E-EA23-4EA8-91F5-0495710EAED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5" name="ตัวแทนวันที่ 4">
            <a:extLst>
              <a:ext uri="{FF2B5EF4-FFF2-40B4-BE49-F238E27FC236}">
                <a16:creationId xmlns:a16="http://schemas.microsoft.com/office/drawing/2014/main" id="{16142425-6036-47CD-96CF-4936FDD785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13E299-8CFB-458B-AA63-CF45802A3CE2}" type="datetimeFigureOut">
              <a:rPr lang="th-TH" smtClean="0"/>
              <a:t>19/10/63</a:t>
            </a:fld>
            <a:endParaRPr lang="th-TH"/>
          </a:p>
        </p:txBody>
      </p:sp>
      <p:sp>
        <p:nvSpPr>
          <p:cNvPr id="6" name="ตัวแทนท้ายกระดาษ 5">
            <a:extLst>
              <a:ext uri="{FF2B5EF4-FFF2-40B4-BE49-F238E27FC236}">
                <a16:creationId xmlns:a16="http://schemas.microsoft.com/office/drawing/2014/main" id="{8B764426-8F1B-4790-9E1D-0D99CB20B3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สไลด์ 6">
            <a:extLst>
              <a:ext uri="{FF2B5EF4-FFF2-40B4-BE49-F238E27FC236}">
                <a16:creationId xmlns:a16="http://schemas.microsoft.com/office/drawing/2014/main" id="{C1770F90-7907-48D0-959F-FE3EB0655D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186828-273C-4C5E-A0C8-F08312DD4E30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7332849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C683AA02-FB70-47E4-977F-7316E72FBD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ข้อความ 2">
            <a:extLst>
              <a:ext uri="{FF2B5EF4-FFF2-40B4-BE49-F238E27FC236}">
                <a16:creationId xmlns:a16="http://schemas.microsoft.com/office/drawing/2014/main" id="{137B9BC6-8DF8-44CA-BD69-07CF39F3A0F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4" name="ตัวแทนเนื้อหา 3">
            <a:extLst>
              <a:ext uri="{FF2B5EF4-FFF2-40B4-BE49-F238E27FC236}">
                <a16:creationId xmlns:a16="http://schemas.microsoft.com/office/drawing/2014/main" id="{0102B17E-6E75-42D8-96F0-BF97375868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5" name="ตัวแทนข้อความ 4">
            <a:extLst>
              <a:ext uri="{FF2B5EF4-FFF2-40B4-BE49-F238E27FC236}">
                <a16:creationId xmlns:a16="http://schemas.microsoft.com/office/drawing/2014/main" id="{F4E49951-C783-4254-91AA-45E926A4E6F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6" name="ตัวแทนเนื้อหา 5">
            <a:extLst>
              <a:ext uri="{FF2B5EF4-FFF2-40B4-BE49-F238E27FC236}">
                <a16:creationId xmlns:a16="http://schemas.microsoft.com/office/drawing/2014/main" id="{F173F174-182F-480F-BBF9-24F5F73CFF0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7" name="ตัวแทนวันที่ 6">
            <a:extLst>
              <a:ext uri="{FF2B5EF4-FFF2-40B4-BE49-F238E27FC236}">
                <a16:creationId xmlns:a16="http://schemas.microsoft.com/office/drawing/2014/main" id="{D33AC00F-C261-47AB-8286-C5142AF859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13E299-8CFB-458B-AA63-CF45802A3CE2}" type="datetimeFigureOut">
              <a:rPr lang="th-TH" smtClean="0"/>
              <a:t>19/10/63</a:t>
            </a:fld>
            <a:endParaRPr lang="th-TH"/>
          </a:p>
        </p:txBody>
      </p:sp>
      <p:sp>
        <p:nvSpPr>
          <p:cNvPr id="8" name="ตัวแทนท้ายกระดาษ 7">
            <a:extLst>
              <a:ext uri="{FF2B5EF4-FFF2-40B4-BE49-F238E27FC236}">
                <a16:creationId xmlns:a16="http://schemas.microsoft.com/office/drawing/2014/main" id="{6CC3B529-5D3D-41B8-A7EA-9CDF6CDA52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ตัวแทนหมายเลขสไลด์ 8">
            <a:extLst>
              <a:ext uri="{FF2B5EF4-FFF2-40B4-BE49-F238E27FC236}">
                <a16:creationId xmlns:a16="http://schemas.microsoft.com/office/drawing/2014/main" id="{E872B2A9-634E-4CB5-9145-56DD60F37A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186828-273C-4C5E-A0C8-F08312DD4E30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8418289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E8D9ACD4-9BE2-4902-B6F7-E0793FE52F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วันที่ 2">
            <a:extLst>
              <a:ext uri="{FF2B5EF4-FFF2-40B4-BE49-F238E27FC236}">
                <a16:creationId xmlns:a16="http://schemas.microsoft.com/office/drawing/2014/main" id="{920975E7-044E-4464-A0D2-AB9660E884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13E299-8CFB-458B-AA63-CF45802A3CE2}" type="datetimeFigureOut">
              <a:rPr lang="th-TH" smtClean="0"/>
              <a:t>19/10/63</a:t>
            </a:fld>
            <a:endParaRPr lang="th-TH"/>
          </a:p>
        </p:txBody>
      </p:sp>
      <p:sp>
        <p:nvSpPr>
          <p:cNvPr id="4" name="ตัวแทนท้ายกระดาษ 3">
            <a:extLst>
              <a:ext uri="{FF2B5EF4-FFF2-40B4-BE49-F238E27FC236}">
                <a16:creationId xmlns:a16="http://schemas.microsoft.com/office/drawing/2014/main" id="{CD5A8F4B-CFFA-4AC8-B3CF-B7D61E003B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แทนหมายเลขสไลด์ 4">
            <a:extLst>
              <a:ext uri="{FF2B5EF4-FFF2-40B4-BE49-F238E27FC236}">
                <a16:creationId xmlns:a16="http://schemas.microsoft.com/office/drawing/2014/main" id="{E98F1E29-B125-4DBA-87F7-7B759E3885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186828-273C-4C5E-A0C8-F08312DD4E30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1878545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วันที่ 1">
            <a:extLst>
              <a:ext uri="{FF2B5EF4-FFF2-40B4-BE49-F238E27FC236}">
                <a16:creationId xmlns:a16="http://schemas.microsoft.com/office/drawing/2014/main" id="{F6111C01-1510-4FDA-A981-7555A6E972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13E299-8CFB-458B-AA63-CF45802A3CE2}" type="datetimeFigureOut">
              <a:rPr lang="th-TH" smtClean="0"/>
              <a:t>19/10/63</a:t>
            </a:fld>
            <a:endParaRPr lang="th-TH"/>
          </a:p>
        </p:txBody>
      </p:sp>
      <p:sp>
        <p:nvSpPr>
          <p:cNvPr id="3" name="ตัวแทนท้ายกระดาษ 2">
            <a:extLst>
              <a:ext uri="{FF2B5EF4-FFF2-40B4-BE49-F238E27FC236}">
                <a16:creationId xmlns:a16="http://schemas.microsoft.com/office/drawing/2014/main" id="{90BCA1B6-171A-4239-B829-E0E5135FCD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สไลด์ 3">
            <a:extLst>
              <a:ext uri="{FF2B5EF4-FFF2-40B4-BE49-F238E27FC236}">
                <a16:creationId xmlns:a16="http://schemas.microsoft.com/office/drawing/2014/main" id="{C27692B3-41B9-4067-8D91-26BB4DB124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186828-273C-4C5E-A0C8-F08312DD4E30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2865066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9F8463F2-96D8-47D8-99B6-A78F84BD0F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เนื้อหา 2">
            <a:extLst>
              <a:ext uri="{FF2B5EF4-FFF2-40B4-BE49-F238E27FC236}">
                <a16:creationId xmlns:a16="http://schemas.microsoft.com/office/drawing/2014/main" id="{83B06672-D48F-44A0-AF4D-C8851E6307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ข้อความ 3">
            <a:extLst>
              <a:ext uri="{FF2B5EF4-FFF2-40B4-BE49-F238E27FC236}">
                <a16:creationId xmlns:a16="http://schemas.microsoft.com/office/drawing/2014/main" id="{72482B62-A483-47BB-B236-DF940E39C45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5" name="ตัวแทนวันที่ 4">
            <a:extLst>
              <a:ext uri="{FF2B5EF4-FFF2-40B4-BE49-F238E27FC236}">
                <a16:creationId xmlns:a16="http://schemas.microsoft.com/office/drawing/2014/main" id="{E953BD14-DC13-4C5D-882D-819329D23F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13E299-8CFB-458B-AA63-CF45802A3CE2}" type="datetimeFigureOut">
              <a:rPr lang="th-TH" smtClean="0"/>
              <a:t>19/10/63</a:t>
            </a:fld>
            <a:endParaRPr lang="th-TH"/>
          </a:p>
        </p:txBody>
      </p:sp>
      <p:sp>
        <p:nvSpPr>
          <p:cNvPr id="6" name="ตัวแทนท้ายกระดาษ 5">
            <a:extLst>
              <a:ext uri="{FF2B5EF4-FFF2-40B4-BE49-F238E27FC236}">
                <a16:creationId xmlns:a16="http://schemas.microsoft.com/office/drawing/2014/main" id="{E9156A32-08DE-4515-8BA2-9C9428D8BB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สไลด์ 6">
            <a:extLst>
              <a:ext uri="{FF2B5EF4-FFF2-40B4-BE49-F238E27FC236}">
                <a16:creationId xmlns:a16="http://schemas.microsoft.com/office/drawing/2014/main" id="{C5AAB869-4D53-4A42-8E8D-448477C91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186828-273C-4C5E-A0C8-F08312DD4E30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7124338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94273A72-ABAD-4BFC-8577-87B92D320E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รูปภาพ 2">
            <a:extLst>
              <a:ext uri="{FF2B5EF4-FFF2-40B4-BE49-F238E27FC236}">
                <a16:creationId xmlns:a16="http://schemas.microsoft.com/office/drawing/2014/main" id="{1C095731-E596-4FDC-9233-4C39B819501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ตัวแทนข้อความ 3">
            <a:extLst>
              <a:ext uri="{FF2B5EF4-FFF2-40B4-BE49-F238E27FC236}">
                <a16:creationId xmlns:a16="http://schemas.microsoft.com/office/drawing/2014/main" id="{3D4FC59C-CBD3-484E-9043-F04DB9B9ECA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5" name="ตัวแทนวันที่ 4">
            <a:extLst>
              <a:ext uri="{FF2B5EF4-FFF2-40B4-BE49-F238E27FC236}">
                <a16:creationId xmlns:a16="http://schemas.microsoft.com/office/drawing/2014/main" id="{12C5227E-1EC6-4F5D-A1B9-B979875929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13E299-8CFB-458B-AA63-CF45802A3CE2}" type="datetimeFigureOut">
              <a:rPr lang="th-TH" smtClean="0"/>
              <a:t>19/10/63</a:t>
            </a:fld>
            <a:endParaRPr lang="th-TH"/>
          </a:p>
        </p:txBody>
      </p:sp>
      <p:sp>
        <p:nvSpPr>
          <p:cNvPr id="6" name="ตัวแทนท้ายกระดาษ 5">
            <a:extLst>
              <a:ext uri="{FF2B5EF4-FFF2-40B4-BE49-F238E27FC236}">
                <a16:creationId xmlns:a16="http://schemas.microsoft.com/office/drawing/2014/main" id="{F8C6276F-C54E-4FE5-8D8C-A42C52697B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สไลด์ 6">
            <a:extLst>
              <a:ext uri="{FF2B5EF4-FFF2-40B4-BE49-F238E27FC236}">
                <a16:creationId xmlns:a16="http://schemas.microsoft.com/office/drawing/2014/main" id="{7028F034-764C-462E-B454-6CD5358617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186828-273C-4C5E-A0C8-F08312DD4E30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021342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ชื่อเรื่อง 1">
            <a:extLst>
              <a:ext uri="{FF2B5EF4-FFF2-40B4-BE49-F238E27FC236}">
                <a16:creationId xmlns:a16="http://schemas.microsoft.com/office/drawing/2014/main" id="{B69F5D14-4D75-4CFB-8B80-424CF5EAB4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ข้อความ 2">
            <a:extLst>
              <a:ext uri="{FF2B5EF4-FFF2-40B4-BE49-F238E27FC236}">
                <a16:creationId xmlns:a16="http://schemas.microsoft.com/office/drawing/2014/main" id="{43B69031-BCB1-4B4D-A228-01EE3FF7596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:a16="http://schemas.microsoft.com/office/drawing/2014/main" id="{D6E5D6EB-7A6F-495D-B28C-E617530FFD5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13E299-8CFB-458B-AA63-CF45802A3CE2}" type="datetimeFigureOut">
              <a:rPr lang="th-TH" smtClean="0"/>
              <a:t>19/10/63</a:t>
            </a:fld>
            <a:endParaRPr lang="th-TH"/>
          </a:p>
        </p:txBody>
      </p:sp>
      <p:sp>
        <p:nvSpPr>
          <p:cNvPr id="5" name="ตัวแทนท้ายกระดาษ 4">
            <a:extLst>
              <a:ext uri="{FF2B5EF4-FFF2-40B4-BE49-F238E27FC236}">
                <a16:creationId xmlns:a16="http://schemas.microsoft.com/office/drawing/2014/main" id="{DD63A63F-A3D2-47C2-A9B5-B59DA68D945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ตัวแทนหมายเลขสไลด์ 5">
            <a:extLst>
              <a:ext uri="{FF2B5EF4-FFF2-40B4-BE49-F238E27FC236}">
                <a16:creationId xmlns:a16="http://schemas.microsoft.com/office/drawing/2014/main" id="{D3111CFB-8198-4B5A-B761-26FFBEC6A6D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186828-273C-4C5E-A0C8-F08312DD4E30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1191171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1.png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0.jpeg"/><Relationship Id="rId10" Type="http://schemas.openxmlformats.org/officeDocument/2006/relationships/image" Target="../media/image15.png"/><Relationship Id="rId4" Type="http://schemas.openxmlformats.org/officeDocument/2006/relationships/image" Target="../media/image9.png"/><Relationship Id="rId9" Type="http://schemas.openxmlformats.org/officeDocument/2006/relationships/image" Target="../media/image14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13" Type="http://schemas.openxmlformats.org/officeDocument/2006/relationships/image" Target="../media/image26.png"/><Relationship Id="rId3" Type="http://schemas.openxmlformats.org/officeDocument/2006/relationships/image" Target="../media/image17.png"/><Relationship Id="rId7" Type="http://schemas.openxmlformats.org/officeDocument/2006/relationships/image" Target="../media/image21.jpeg"/><Relationship Id="rId12" Type="http://schemas.openxmlformats.org/officeDocument/2006/relationships/image" Target="../media/image2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11" Type="http://schemas.openxmlformats.org/officeDocument/2006/relationships/image" Target="../media/image24.png"/><Relationship Id="rId5" Type="http://schemas.openxmlformats.org/officeDocument/2006/relationships/image" Target="../media/image19.png"/><Relationship Id="rId15" Type="http://schemas.openxmlformats.org/officeDocument/2006/relationships/image" Target="../media/image27.png"/><Relationship Id="rId10" Type="http://schemas.openxmlformats.org/officeDocument/2006/relationships/image" Target="../media/image23.png"/><Relationship Id="rId4" Type="http://schemas.openxmlformats.org/officeDocument/2006/relationships/image" Target="../media/image18.png"/><Relationship Id="rId9" Type="http://schemas.openxmlformats.org/officeDocument/2006/relationships/image" Target="../media/image8.png"/><Relationship Id="rId1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2711D513-8640-4B15-9667-4CD9A853273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82597" y="3424348"/>
            <a:ext cx="9426806" cy="1424410"/>
          </a:xfrm>
        </p:spPr>
        <p:txBody>
          <a:bodyPr anchor="b">
            <a:normAutofit/>
          </a:bodyPr>
          <a:lstStyle/>
          <a:p>
            <a:r>
              <a:rPr lang="th-TH" sz="4600" b="1" dirty="0">
                <a:solidFill>
                  <a:srgbClr val="1B1B1B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แผนยุทธศาสตร์สาธารณสุข จังหวัดหนองบัวลำภู</a:t>
            </a:r>
            <a:br>
              <a:rPr lang="th-TH" sz="4600" b="1" dirty="0">
                <a:solidFill>
                  <a:srgbClr val="1B1B1B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4600" b="1" dirty="0">
                <a:solidFill>
                  <a:srgbClr val="1B1B1B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ปี ๒๕๖๓-๒๕๖๕</a:t>
            </a:r>
          </a:p>
        </p:txBody>
      </p:sp>
      <p:pic>
        <p:nvPicPr>
          <p:cNvPr id="10" name="Picture 7" descr="Image result for โลโก้ กระทรวงสาธารณสุข png">
            <a:extLst>
              <a:ext uri="{FF2B5EF4-FFF2-40B4-BE49-F238E27FC236}">
                <a16:creationId xmlns:a16="http://schemas.microsoft.com/office/drawing/2014/main" id="{10EBDC1B-74A1-4F93-B19A-E56C1DC2814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5" r="4" b="4"/>
          <a:stretch/>
        </p:blipFill>
        <p:spPr bwMode="auto">
          <a:xfrm>
            <a:off x="5181600" y="1330490"/>
            <a:ext cx="1828800" cy="1828800"/>
          </a:xfrm>
          <a:custGeom>
            <a:avLst/>
            <a:gdLst>
              <a:gd name="connsiteX0" fmla="*/ 3028805 w 6057610"/>
              <a:gd name="connsiteY0" fmla="*/ 0 h 6057610"/>
              <a:gd name="connsiteX1" fmla="*/ 6057610 w 6057610"/>
              <a:gd name="connsiteY1" fmla="*/ 3028805 h 6057610"/>
              <a:gd name="connsiteX2" fmla="*/ 3028805 w 6057610"/>
              <a:gd name="connsiteY2" fmla="*/ 6057610 h 6057610"/>
              <a:gd name="connsiteX3" fmla="*/ 0 w 6057610"/>
              <a:gd name="connsiteY3" fmla="*/ 3028805 h 6057610"/>
              <a:gd name="connsiteX4" fmla="*/ 3028805 w 6057610"/>
              <a:gd name="connsiteY4" fmla="*/ 0 h 6057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57610" h="6057610">
                <a:moveTo>
                  <a:pt x="3028805" y="0"/>
                </a:moveTo>
                <a:cubicBezTo>
                  <a:pt x="4701568" y="0"/>
                  <a:pt x="6057610" y="1356042"/>
                  <a:pt x="6057610" y="3028805"/>
                </a:cubicBezTo>
                <a:cubicBezTo>
                  <a:pt x="6057610" y="4701568"/>
                  <a:pt x="4701568" y="6057610"/>
                  <a:pt x="3028805" y="6057610"/>
                </a:cubicBezTo>
                <a:cubicBezTo>
                  <a:pt x="1356042" y="6057610"/>
                  <a:pt x="0" y="4701568"/>
                  <a:pt x="0" y="3028805"/>
                </a:cubicBezTo>
                <a:cubicBezTo>
                  <a:pt x="0" y="1356042"/>
                  <a:pt x="1356042" y="0"/>
                  <a:pt x="3028805" y="0"/>
                </a:cubicBezTo>
                <a:close/>
              </a:path>
            </a:pathLst>
          </a:custGeom>
          <a:noFill/>
          <a:effectLst>
            <a:softEdge rad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5835127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กลุ่ม 1">
            <a:extLst>
              <a:ext uri="{FF2B5EF4-FFF2-40B4-BE49-F238E27FC236}">
                <a16:creationId xmlns:a16="http://schemas.microsoft.com/office/drawing/2014/main" id="{C60FF759-2863-489F-A8B3-28C2F5F03352}"/>
              </a:ext>
            </a:extLst>
          </p:cNvPr>
          <p:cNvGrpSpPr/>
          <p:nvPr/>
        </p:nvGrpSpPr>
        <p:grpSpPr>
          <a:xfrm>
            <a:off x="1501683" y="2140753"/>
            <a:ext cx="6736795" cy="1423609"/>
            <a:chOff x="7689419" y="1517127"/>
            <a:chExt cx="6736795" cy="1423609"/>
          </a:xfrm>
        </p:grpSpPr>
        <p:grpSp>
          <p:nvGrpSpPr>
            <p:cNvPr id="3" name="กลุ่ม 2">
              <a:extLst>
                <a:ext uri="{FF2B5EF4-FFF2-40B4-BE49-F238E27FC236}">
                  <a16:creationId xmlns:a16="http://schemas.microsoft.com/office/drawing/2014/main" id="{B907683E-29F8-4D13-BC90-7B6093925326}"/>
                </a:ext>
              </a:extLst>
            </p:cNvPr>
            <p:cNvGrpSpPr/>
            <p:nvPr/>
          </p:nvGrpSpPr>
          <p:grpSpPr>
            <a:xfrm>
              <a:off x="7689419" y="1517127"/>
              <a:ext cx="3423159" cy="589360"/>
              <a:chOff x="8105604" y="3040323"/>
              <a:chExt cx="2905970" cy="589360"/>
            </a:xfrm>
          </p:grpSpPr>
          <p:pic>
            <p:nvPicPr>
              <p:cNvPr id="6" name="Picture 185">
                <a:extLst>
                  <a:ext uri="{FF2B5EF4-FFF2-40B4-BE49-F238E27FC236}">
                    <a16:creationId xmlns:a16="http://schemas.microsoft.com/office/drawing/2014/main" id="{49544D68-FE12-4C47-BDD1-8D62E469A71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105604" y="3162494"/>
                <a:ext cx="483578" cy="345998"/>
              </a:xfrm>
              <a:prstGeom prst="rect">
                <a:avLst/>
              </a:prstGeom>
            </p:spPr>
          </p:pic>
          <p:sp>
            <p:nvSpPr>
              <p:cNvPr id="7" name="ชื่อเรื่อง 1">
                <a:extLst>
                  <a:ext uri="{FF2B5EF4-FFF2-40B4-BE49-F238E27FC236}">
                    <a16:creationId xmlns:a16="http://schemas.microsoft.com/office/drawing/2014/main" id="{9AB895A4-667D-4B27-8329-46E334012539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8616476" y="3040323"/>
                <a:ext cx="2395098" cy="58936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eaLnBrk="0" hangingPunct="0">
                  <a:defRPr/>
                </a:pPr>
                <a:r>
                  <a:rPr lang="th-TH" sz="2400" b="1" dirty="0">
                    <a:solidFill>
                      <a:srgbClr val="008000"/>
                    </a:solidFill>
                    <a:latin typeface="TH SarabunPSK" panose="020B0500040200020003" pitchFamily="34" charset="-34"/>
                    <a:ea typeface="+mj-ea"/>
                    <a:cs typeface="TH SarabunPSK" panose="020B0500040200020003" pitchFamily="34" charset="-34"/>
                  </a:rPr>
                  <a:t>พัฒนาสมรรถนะบุคลากร</a:t>
                </a:r>
              </a:p>
            </p:txBody>
          </p:sp>
        </p:grpSp>
        <p:sp>
          <p:nvSpPr>
            <p:cNvPr id="4" name="TextBox 15">
              <a:extLst>
                <a:ext uri="{FF2B5EF4-FFF2-40B4-BE49-F238E27FC236}">
                  <a16:creationId xmlns:a16="http://schemas.microsoft.com/office/drawing/2014/main" id="{03017350-9B15-488B-BAD6-A16076215F3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237020" y="1985296"/>
              <a:ext cx="5931741" cy="400110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GB" sz="2000" b="1" dirty="0">
                  <a:solidFill>
                    <a:schemeClr val="bg1">
                      <a:lumMod val="50000"/>
                    </a:schemeClr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20.</a:t>
              </a:r>
              <a:r>
                <a:rPr lang="th-TH" sz="2000" b="1" dirty="0">
                  <a:solidFill>
                    <a:schemeClr val="bg1">
                      <a:lumMod val="50000"/>
                    </a:schemeClr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การพัฒนาความรอบรู้ด้านบริการสุขภาพแก่ทีมสุขภาพระดับปฐมภูมิ</a:t>
              </a:r>
            </a:p>
          </p:txBody>
        </p:sp>
        <p:sp>
          <p:nvSpPr>
            <p:cNvPr id="5" name="TextBox 15">
              <a:extLst>
                <a:ext uri="{FF2B5EF4-FFF2-40B4-BE49-F238E27FC236}">
                  <a16:creationId xmlns:a16="http://schemas.microsoft.com/office/drawing/2014/main" id="{A07B3B66-468C-4B49-A848-A5E14576BBA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237020" y="2540626"/>
              <a:ext cx="6189194" cy="400110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GB" sz="2000" b="1" dirty="0">
                  <a:solidFill>
                    <a:schemeClr val="bg1">
                      <a:lumMod val="50000"/>
                    </a:schemeClr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21.</a:t>
              </a:r>
              <a:r>
                <a:rPr lang="th-TH" sz="2000" b="1" dirty="0">
                  <a:solidFill>
                    <a:schemeClr val="bg1">
                      <a:lumMod val="50000"/>
                    </a:schemeClr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การพัฒนาสมรรถนะด้านการบริหารแก่ผู้บริหารรพ.สต./รพ./</a:t>
              </a:r>
              <a:r>
                <a:rPr lang="th-TH" sz="2000" b="1" dirty="0" err="1">
                  <a:solidFill>
                    <a:schemeClr val="bg1">
                      <a:lumMod val="50000"/>
                    </a:schemeClr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สส</a:t>
              </a:r>
              <a:r>
                <a:rPr lang="th-TH" sz="2000" b="1" dirty="0">
                  <a:solidFill>
                    <a:schemeClr val="bg1">
                      <a:lumMod val="50000"/>
                    </a:schemeClr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อ./กลุ่มงานในสสจ.</a:t>
              </a:r>
            </a:p>
          </p:txBody>
        </p:sp>
      </p:grpSp>
      <p:grpSp>
        <p:nvGrpSpPr>
          <p:cNvPr id="8" name="กลุ่ม 7">
            <a:extLst>
              <a:ext uri="{FF2B5EF4-FFF2-40B4-BE49-F238E27FC236}">
                <a16:creationId xmlns:a16="http://schemas.microsoft.com/office/drawing/2014/main" id="{B13665C1-C888-4466-888D-ECF5DC67AB4C}"/>
              </a:ext>
            </a:extLst>
          </p:cNvPr>
          <p:cNvGrpSpPr/>
          <p:nvPr/>
        </p:nvGrpSpPr>
        <p:grpSpPr>
          <a:xfrm>
            <a:off x="1501683" y="4277421"/>
            <a:ext cx="6603630" cy="868279"/>
            <a:chOff x="7689419" y="2821483"/>
            <a:chExt cx="6603630" cy="868279"/>
          </a:xfrm>
        </p:grpSpPr>
        <p:grpSp>
          <p:nvGrpSpPr>
            <p:cNvPr id="9" name="กลุ่ม 8">
              <a:extLst>
                <a:ext uri="{FF2B5EF4-FFF2-40B4-BE49-F238E27FC236}">
                  <a16:creationId xmlns:a16="http://schemas.microsoft.com/office/drawing/2014/main" id="{9545942B-9153-43B7-9547-08042BA756B6}"/>
                </a:ext>
              </a:extLst>
            </p:cNvPr>
            <p:cNvGrpSpPr/>
            <p:nvPr/>
          </p:nvGrpSpPr>
          <p:grpSpPr>
            <a:xfrm>
              <a:off x="7689419" y="2821483"/>
              <a:ext cx="3423159" cy="589360"/>
              <a:chOff x="8105604" y="3040323"/>
              <a:chExt cx="2905970" cy="589360"/>
            </a:xfrm>
          </p:grpSpPr>
          <p:pic>
            <p:nvPicPr>
              <p:cNvPr id="12" name="Picture 185">
                <a:extLst>
                  <a:ext uri="{FF2B5EF4-FFF2-40B4-BE49-F238E27FC236}">
                    <a16:creationId xmlns:a16="http://schemas.microsoft.com/office/drawing/2014/main" id="{CA4C2FE0-66E5-493B-B636-D5D462E9063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105604" y="3162494"/>
                <a:ext cx="483578" cy="345998"/>
              </a:xfrm>
              <a:prstGeom prst="rect">
                <a:avLst/>
              </a:prstGeom>
            </p:spPr>
          </p:pic>
          <p:sp>
            <p:nvSpPr>
              <p:cNvPr id="13" name="ชื่อเรื่อง 1">
                <a:extLst>
                  <a:ext uri="{FF2B5EF4-FFF2-40B4-BE49-F238E27FC236}">
                    <a16:creationId xmlns:a16="http://schemas.microsoft.com/office/drawing/2014/main" id="{99656FE4-3102-45D5-A321-DAB2D81B3BEF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8616476" y="3040323"/>
                <a:ext cx="2395098" cy="58936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eaLnBrk="0" hangingPunct="0">
                  <a:defRPr/>
                </a:pPr>
                <a:r>
                  <a:rPr lang="th-TH" sz="2400" b="1" dirty="0">
                    <a:solidFill>
                      <a:srgbClr val="008000"/>
                    </a:solidFill>
                    <a:latin typeface="TH SarabunPSK" panose="020B0500040200020003" pitchFamily="34" charset="-34"/>
                    <a:ea typeface="+mj-ea"/>
                    <a:cs typeface="TH SarabunPSK" panose="020B0500040200020003" pitchFamily="34" charset="-34"/>
                  </a:rPr>
                  <a:t>พัฒนาความสุขบุคลากร</a:t>
                </a:r>
              </a:p>
            </p:txBody>
          </p:sp>
        </p:grpSp>
        <p:sp>
          <p:nvSpPr>
            <p:cNvPr id="10" name="TextBox 15">
              <a:extLst>
                <a:ext uri="{FF2B5EF4-FFF2-40B4-BE49-F238E27FC236}">
                  <a16:creationId xmlns:a16="http://schemas.microsoft.com/office/drawing/2014/main" id="{341F22CD-521A-4BE9-AFE2-01905D068EC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237020" y="3289652"/>
              <a:ext cx="6056029" cy="400110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GB" sz="2000" b="1" dirty="0">
                  <a:solidFill>
                    <a:schemeClr val="bg1">
                      <a:lumMod val="50000"/>
                    </a:schemeClr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22.</a:t>
              </a:r>
              <a:r>
                <a:rPr lang="th-TH" sz="2000" b="1" dirty="0">
                  <a:solidFill>
                    <a:schemeClr val="bg1">
                      <a:lumMod val="50000"/>
                    </a:schemeClr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พัฒนาสถานที่ทำงานน่าอยู่ น่าทำงาน (</a:t>
              </a:r>
              <a:r>
                <a:rPr lang="en-GB" sz="2000" b="1" dirty="0">
                  <a:solidFill>
                    <a:schemeClr val="bg1">
                      <a:lumMod val="50000"/>
                    </a:schemeClr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Happy Work Place) </a:t>
              </a:r>
              <a:r>
                <a:rPr lang="th-TH" sz="2000" b="1" dirty="0">
                  <a:solidFill>
                    <a:schemeClr val="bg1">
                      <a:lumMod val="50000"/>
                    </a:schemeClr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หน่วยงานทุกระดับ</a:t>
              </a:r>
            </a:p>
          </p:txBody>
        </p:sp>
      </p:grpSp>
      <p:grpSp>
        <p:nvGrpSpPr>
          <p:cNvPr id="14" name="กลุ่ม 13">
            <a:extLst>
              <a:ext uri="{FF2B5EF4-FFF2-40B4-BE49-F238E27FC236}">
                <a16:creationId xmlns:a16="http://schemas.microsoft.com/office/drawing/2014/main" id="{04480396-0413-41A0-B904-9715E24DF789}"/>
              </a:ext>
            </a:extLst>
          </p:cNvPr>
          <p:cNvGrpSpPr/>
          <p:nvPr/>
        </p:nvGrpSpPr>
        <p:grpSpPr>
          <a:xfrm>
            <a:off x="1180730" y="656055"/>
            <a:ext cx="4574438" cy="983209"/>
            <a:chOff x="7368466" y="567278"/>
            <a:chExt cx="4574438" cy="983209"/>
          </a:xfrm>
        </p:grpSpPr>
        <p:grpSp>
          <p:nvGrpSpPr>
            <p:cNvPr id="15" name="กลุ่ม 14">
              <a:extLst>
                <a:ext uri="{FF2B5EF4-FFF2-40B4-BE49-F238E27FC236}">
                  <a16:creationId xmlns:a16="http://schemas.microsoft.com/office/drawing/2014/main" id="{B9A6F04C-D348-4595-83D4-F28E35597DCF}"/>
                </a:ext>
              </a:extLst>
            </p:cNvPr>
            <p:cNvGrpSpPr/>
            <p:nvPr/>
          </p:nvGrpSpPr>
          <p:grpSpPr>
            <a:xfrm>
              <a:off x="7368466" y="567278"/>
              <a:ext cx="4574438" cy="983209"/>
              <a:chOff x="7368466" y="567278"/>
              <a:chExt cx="4574438" cy="983209"/>
            </a:xfrm>
          </p:grpSpPr>
          <p:grpSp>
            <p:nvGrpSpPr>
              <p:cNvPr id="17" name="กลุ่ม 16">
                <a:extLst>
                  <a:ext uri="{FF2B5EF4-FFF2-40B4-BE49-F238E27FC236}">
                    <a16:creationId xmlns:a16="http://schemas.microsoft.com/office/drawing/2014/main" id="{EC4A129B-06F3-450D-90AF-4FA2FE4BE1C5}"/>
                  </a:ext>
                </a:extLst>
              </p:cNvPr>
              <p:cNvGrpSpPr/>
              <p:nvPr/>
            </p:nvGrpSpPr>
            <p:grpSpPr>
              <a:xfrm>
                <a:off x="7368466" y="567278"/>
                <a:ext cx="983209" cy="983209"/>
                <a:chOff x="-53333" y="4229720"/>
                <a:chExt cx="983209" cy="983209"/>
              </a:xfrm>
            </p:grpSpPr>
            <p:pic>
              <p:nvPicPr>
                <p:cNvPr id="20" name="รูปภาพ 19">
                  <a:extLst>
                    <a:ext uri="{FF2B5EF4-FFF2-40B4-BE49-F238E27FC236}">
                      <a16:creationId xmlns:a16="http://schemas.microsoft.com/office/drawing/2014/main" id="{BB47AC77-B8C6-4C01-AA30-D8EA7B16D34A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86258" t="93373" r="2780" b="-8749"/>
                <a:stretch/>
              </p:blipFill>
              <p:spPr>
                <a:xfrm>
                  <a:off x="-3" y="4615450"/>
                  <a:ext cx="449537" cy="353592"/>
                </a:xfrm>
                <a:prstGeom prst="rect">
                  <a:avLst/>
                </a:prstGeom>
              </p:spPr>
            </p:pic>
            <p:pic>
              <p:nvPicPr>
                <p:cNvPr id="21" name="รูปภาพ 20">
                  <a:extLst>
                    <a:ext uri="{FF2B5EF4-FFF2-40B4-BE49-F238E27FC236}">
                      <a16:creationId xmlns:a16="http://schemas.microsoft.com/office/drawing/2014/main" id="{9DE1A9AF-5FBA-4EDC-8E9E-4566E2DDEC63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-53333" y="4229720"/>
                  <a:ext cx="983209" cy="983209"/>
                </a:xfrm>
                <a:prstGeom prst="rect">
                  <a:avLst/>
                </a:prstGeom>
              </p:spPr>
            </p:pic>
          </p:grpSp>
          <p:sp>
            <p:nvSpPr>
              <p:cNvPr id="18" name="TextBox 15">
                <a:extLst>
                  <a:ext uri="{FF2B5EF4-FFF2-40B4-BE49-F238E27FC236}">
                    <a16:creationId xmlns:a16="http://schemas.microsoft.com/office/drawing/2014/main" id="{C56038BC-FCAD-4E13-96E2-82D40787E945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8247781" y="720914"/>
                <a:ext cx="3695123" cy="769441"/>
              </a:xfrm>
              <a:prstGeom prst="rect">
                <a:avLst/>
              </a:prstGeom>
              <a:noFill/>
              <a:ln w="3175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pPr>
                  <a:defRPr/>
                </a:pPr>
                <a:r>
                  <a:rPr lang="th-TH" sz="2400" b="1" dirty="0">
                    <a:solidFill>
                      <a:srgbClr val="002060"/>
                    </a:solidFill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จัดการทรัพยากรบุคคลด้านสุขภาพ</a:t>
                </a:r>
              </a:p>
              <a:p>
                <a:pPr>
                  <a:defRPr/>
                </a:pPr>
                <a:r>
                  <a:rPr lang="th-TH" sz="2000" b="1" dirty="0">
                    <a:solidFill>
                      <a:srgbClr val="FF0000"/>
                    </a:solidFill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ให้พอ เก่ง ดี สามัคคี มีความสุข</a:t>
                </a:r>
              </a:p>
            </p:txBody>
          </p:sp>
          <p:pic>
            <p:nvPicPr>
              <p:cNvPr id="19" name="Picture 19">
                <a:extLst>
                  <a:ext uri="{FF2B5EF4-FFF2-40B4-BE49-F238E27FC236}">
                    <a16:creationId xmlns:a16="http://schemas.microsoft.com/office/drawing/2014/main" id="{077F6F39-2D5C-4590-A2F3-2FA73FEA351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551862" y="784378"/>
                <a:ext cx="547875" cy="514671"/>
              </a:xfrm>
              <a:prstGeom prst="rect">
                <a:avLst/>
              </a:prstGeom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</p:pic>
        </p:grpSp>
        <p:sp>
          <p:nvSpPr>
            <p:cNvPr id="16" name="สี่เหลี่ยมผืนผ้า 15">
              <a:extLst>
                <a:ext uri="{FF2B5EF4-FFF2-40B4-BE49-F238E27FC236}">
                  <a16:creationId xmlns:a16="http://schemas.microsoft.com/office/drawing/2014/main" id="{E6DD41DB-B106-4C22-9060-4A0F2D4F7F76}"/>
                </a:ext>
              </a:extLst>
            </p:cNvPr>
            <p:cNvSpPr/>
            <p:nvPr/>
          </p:nvSpPr>
          <p:spPr>
            <a:xfrm>
              <a:off x="7659111" y="872314"/>
              <a:ext cx="342288" cy="31295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4000" b="1" dirty="0">
                  <a:solidFill>
                    <a:schemeClr val="tx1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๓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69344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กลุ่ม 1">
            <a:extLst>
              <a:ext uri="{FF2B5EF4-FFF2-40B4-BE49-F238E27FC236}">
                <a16:creationId xmlns:a16="http://schemas.microsoft.com/office/drawing/2014/main" id="{DB080B0E-E291-4616-AF6E-024A19B3DFC2}"/>
              </a:ext>
            </a:extLst>
          </p:cNvPr>
          <p:cNvGrpSpPr/>
          <p:nvPr/>
        </p:nvGrpSpPr>
        <p:grpSpPr>
          <a:xfrm>
            <a:off x="1386098" y="684461"/>
            <a:ext cx="3192718" cy="982800"/>
            <a:chOff x="7306355" y="4163737"/>
            <a:chExt cx="3192718" cy="982800"/>
          </a:xfrm>
        </p:grpSpPr>
        <p:grpSp>
          <p:nvGrpSpPr>
            <p:cNvPr id="3" name="กลุ่ม 2">
              <a:extLst>
                <a:ext uri="{FF2B5EF4-FFF2-40B4-BE49-F238E27FC236}">
                  <a16:creationId xmlns:a16="http://schemas.microsoft.com/office/drawing/2014/main" id="{C19E6544-2955-423A-81FD-84F7203BC399}"/>
                </a:ext>
              </a:extLst>
            </p:cNvPr>
            <p:cNvGrpSpPr/>
            <p:nvPr/>
          </p:nvGrpSpPr>
          <p:grpSpPr>
            <a:xfrm>
              <a:off x="7306355" y="4163737"/>
              <a:ext cx="3192718" cy="982800"/>
              <a:chOff x="8945151" y="4790519"/>
              <a:chExt cx="3192718" cy="982800"/>
            </a:xfrm>
          </p:grpSpPr>
          <p:pic>
            <p:nvPicPr>
              <p:cNvPr id="5" name="รูปภาพ 4">
                <a:extLst>
                  <a:ext uri="{FF2B5EF4-FFF2-40B4-BE49-F238E27FC236}">
                    <a16:creationId xmlns:a16="http://schemas.microsoft.com/office/drawing/2014/main" id="{E43AF768-CEB1-459D-BA0E-2096CC10B27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945151" y="4790519"/>
                <a:ext cx="982800" cy="982800"/>
              </a:xfrm>
              <a:prstGeom prst="rect">
                <a:avLst/>
              </a:prstGeom>
            </p:spPr>
          </p:pic>
          <p:sp>
            <p:nvSpPr>
              <p:cNvPr id="6" name="TextBox 15">
                <a:extLst>
                  <a:ext uri="{FF2B5EF4-FFF2-40B4-BE49-F238E27FC236}">
                    <a16:creationId xmlns:a16="http://schemas.microsoft.com/office/drawing/2014/main" id="{238F1BB8-9184-443C-A855-B68D1A97F8C9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9971786" y="4944155"/>
                <a:ext cx="2166083" cy="769441"/>
              </a:xfrm>
              <a:prstGeom prst="rect">
                <a:avLst/>
              </a:prstGeom>
              <a:noFill/>
              <a:ln w="3175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pPr>
                  <a:defRPr/>
                </a:pPr>
                <a:r>
                  <a:rPr lang="th-TH" sz="2400" b="1" dirty="0">
                    <a:solidFill>
                      <a:srgbClr val="0070C0"/>
                    </a:solidFill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จัดการระบบสุขภาพ </a:t>
                </a:r>
              </a:p>
              <a:p>
                <a:pPr>
                  <a:defRPr/>
                </a:pPr>
                <a:r>
                  <a:rPr lang="th-TH" sz="2000" b="1" dirty="0">
                    <a:solidFill>
                      <a:srgbClr val="FF0000"/>
                    </a:solidFill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ให้มีความมั่นคง ยั่งยืน</a:t>
                </a:r>
              </a:p>
            </p:txBody>
          </p:sp>
          <p:pic>
            <p:nvPicPr>
              <p:cNvPr id="7" name="Picture 21">
                <a:extLst>
                  <a:ext uri="{FF2B5EF4-FFF2-40B4-BE49-F238E27FC236}">
                    <a16:creationId xmlns:a16="http://schemas.microsoft.com/office/drawing/2014/main" id="{5E5BF35C-369D-4426-9953-7B48BF3FA46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011997" y="4944155"/>
                <a:ext cx="824680" cy="652072"/>
              </a:xfrm>
              <a:prstGeom prst="rect">
                <a:avLst/>
              </a:prstGeom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</p:pic>
        </p:grpSp>
        <p:sp>
          <p:nvSpPr>
            <p:cNvPr id="4" name="สี่เหลี่ยมผืนผ้า 3">
              <a:extLst>
                <a:ext uri="{FF2B5EF4-FFF2-40B4-BE49-F238E27FC236}">
                  <a16:creationId xmlns:a16="http://schemas.microsoft.com/office/drawing/2014/main" id="{08AEF081-FE16-4482-97BA-365DC117F108}"/>
                </a:ext>
              </a:extLst>
            </p:cNvPr>
            <p:cNvSpPr/>
            <p:nvPr/>
          </p:nvSpPr>
          <p:spPr>
            <a:xfrm>
              <a:off x="7614397" y="4492193"/>
              <a:ext cx="342288" cy="30243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4000" b="1" dirty="0">
                  <a:solidFill>
                    <a:schemeClr val="tx1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๔</a:t>
              </a:r>
            </a:p>
          </p:txBody>
        </p:sp>
      </p:grpSp>
      <p:grpSp>
        <p:nvGrpSpPr>
          <p:cNvPr id="8" name="กลุ่ม 7">
            <a:extLst>
              <a:ext uri="{FF2B5EF4-FFF2-40B4-BE49-F238E27FC236}">
                <a16:creationId xmlns:a16="http://schemas.microsoft.com/office/drawing/2014/main" id="{D5903C1C-68D2-4FF6-AE9C-A247DA8EDC6E}"/>
              </a:ext>
            </a:extLst>
          </p:cNvPr>
          <p:cNvGrpSpPr/>
          <p:nvPr/>
        </p:nvGrpSpPr>
        <p:grpSpPr>
          <a:xfrm>
            <a:off x="971943" y="4738947"/>
            <a:ext cx="6485299" cy="952089"/>
            <a:chOff x="6903116" y="5743964"/>
            <a:chExt cx="6485299" cy="952089"/>
          </a:xfrm>
        </p:grpSpPr>
        <p:grpSp>
          <p:nvGrpSpPr>
            <p:cNvPr id="9" name="กลุ่ม 8">
              <a:extLst>
                <a:ext uri="{FF2B5EF4-FFF2-40B4-BE49-F238E27FC236}">
                  <a16:creationId xmlns:a16="http://schemas.microsoft.com/office/drawing/2014/main" id="{040176CD-0272-4E71-93DC-282A7FB322E3}"/>
                </a:ext>
              </a:extLst>
            </p:cNvPr>
            <p:cNvGrpSpPr/>
            <p:nvPr/>
          </p:nvGrpSpPr>
          <p:grpSpPr>
            <a:xfrm>
              <a:off x="6903116" y="5743964"/>
              <a:ext cx="5869785" cy="589360"/>
              <a:chOff x="7935790" y="4064398"/>
              <a:chExt cx="4655297" cy="589360"/>
            </a:xfrm>
          </p:grpSpPr>
          <p:sp>
            <p:nvSpPr>
              <p:cNvPr id="11" name="ชื่อเรื่อง 1">
                <a:extLst>
                  <a:ext uri="{FF2B5EF4-FFF2-40B4-BE49-F238E27FC236}">
                    <a16:creationId xmlns:a16="http://schemas.microsoft.com/office/drawing/2014/main" id="{6EF8EC45-A2D5-460A-9C9B-391032773831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8616475" y="4064398"/>
                <a:ext cx="3974612" cy="58936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eaLnBrk="0" hangingPunct="0">
                  <a:defRPr/>
                </a:pPr>
                <a:r>
                  <a:rPr lang="th-TH" sz="2400" b="1" dirty="0">
                    <a:solidFill>
                      <a:srgbClr val="008000"/>
                    </a:solidFill>
                    <a:latin typeface="TH SarabunPSK" panose="020B0500040200020003" pitchFamily="34" charset="-34"/>
                    <a:ea typeface="+mj-ea"/>
                    <a:cs typeface="TH SarabunPSK" panose="020B0500040200020003" pitchFamily="34" charset="-34"/>
                  </a:rPr>
                  <a:t>พัฒนาเทคโนโลยีการจัดการข้อมูลสารสนเทศด้านสุขภาพ</a:t>
                </a:r>
              </a:p>
            </p:txBody>
          </p:sp>
          <p:pic>
            <p:nvPicPr>
              <p:cNvPr id="12" name="Picture 35">
                <a:extLst>
                  <a:ext uri="{FF2B5EF4-FFF2-40B4-BE49-F238E27FC236}">
                    <a16:creationId xmlns:a16="http://schemas.microsoft.com/office/drawing/2014/main" id="{91E5F839-C9E4-4262-97CD-5B00ED50CF2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935790" y="4253648"/>
                <a:ext cx="680685" cy="400110"/>
              </a:xfrm>
              <a:prstGeom prst="rect">
                <a:avLst/>
              </a:prstGeom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</p:pic>
        </p:grpSp>
        <p:sp>
          <p:nvSpPr>
            <p:cNvPr id="10" name="TextBox 15">
              <a:extLst>
                <a:ext uri="{FF2B5EF4-FFF2-40B4-BE49-F238E27FC236}">
                  <a16:creationId xmlns:a16="http://schemas.microsoft.com/office/drawing/2014/main" id="{CF760B54-A282-4AC0-BEB3-E31FC29DB1C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808670" y="6295943"/>
              <a:ext cx="5579745" cy="400110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GB" sz="2000" b="1" dirty="0">
                  <a:solidFill>
                    <a:schemeClr val="bg1">
                      <a:lumMod val="50000"/>
                    </a:schemeClr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27.</a:t>
              </a:r>
              <a:r>
                <a:rPr lang="th-TH" sz="2000" b="1" dirty="0">
                  <a:solidFill>
                    <a:schemeClr val="bg1">
                      <a:lumMod val="50000"/>
                    </a:schemeClr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พัฒนาระบบจัดการข้อมูลสารสนเทศด้านสุขภาพระดับจังหวัด/อำเภอ</a:t>
              </a:r>
            </a:p>
          </p:txBody>
        </p:sp>
      </p:grpSp>
      <p:grpSp>
        <p:nvGrpSpPr>
          <p:cNvPr id="13" name="กลุ่ม 12">
            <a:extLst>
              <a:ext uri="{FF2B5EF4-FFF2-40B4-BE49-F238E27FC236}">
                <a16:creationId xmlns:a16="http://schemas.microsoft.com/office/drawing/2014/main" id="{CF3B05FF-E584-4A17-9DAD-E9FAC8601343}"/>
              </a:ext>
            </a:extLst>
          </p:cNvPr>
          <p:cNvGrpSpPr/>
          <p:nvPr/>
        </p:nvGrpSpPr>
        <p:grpSpPr>
          <a:xfrm>
            <a:off x="971943" y="2082277"/>
            <a:ext cx="5537064" cy="835281"/>
            <a:chOff x="6903115" y="5047468"/>
            <a:chExt cx="5537064" cy="835281"/>
          </a:xfrm>
        </p:grpSpPr>
        <p:grpSp>
          <p:nvGrpSpPr>
            <p:cNvPr id="14" name="กลุ่ม 13">
              <a:extLst>
                <a:ext uri="{FF2B5EF4-FFF2-40B4-BE49-F238E27FC236}">
                  <a16:creationId xmlns:a16="http://schemas.microsoft.com/office/drawing/2014/main" id="{5C6148FA-EA2F-4052-9EE2-E60A391F8581}"/>
                </a:ext>
              </a:extLst>
            </p:cNvPr>
            <p:cNvGrpSpPr/>
            <p:nvPr/>
          </p:nvGrpSpPr>
          <p:grpSpPr>
            <a:xfrm>
              <a:off x="6903115" y="5047468"/>
              <a:ext cx="5387398" cy="589360"/>
              <a:chOff x="7912792" y="1931044"/>
              <a:chExt cx="5387398" cy="589360"/>
            </a:xfrm>
          </p:grpSpPr>
          <p:sp>
            <p:nvSpPr>
              <p:cNvPr id="16" name="ชื่อเรื่อง 1">
                <a:extLst>
                  <a:ext uri="{FF2B5EF4-FFF2-40B4-BE49-F238E27FC236}">
                    <a16:creationId xmlns:a16="http://schemas.microsoft.com/office/drawing/2014/main" id="{36B59936-88C5-4D46-8565-2ACDB7451BCD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8634990" y="1931044"/>
                <a:ext cx="4665200" cy="58936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eaLnBrk="0" hangingPunct="0">
                  <a:defRPr/>
                </a:pPr>
                <a:r>
                  <a:rPr lang="th-TH" sz="2400" b="1" dirty="0">
                    <a:solidFill>
                      <a:srgbClr val="008000"/>
                    </a:solidFill>
                    <a:latin typeface="TH SarabunPSK" panose="020B0500040200020003" pitchFamily="34" charset="-34"/>
                    <a:ea typeface="+mj-ea"/>
                    <a:cs typeface="TH SarabunPSK" panose="020B0500040200020003" pitchFamily="34" charset="-34"/>
                  </a:rPr>
                  <a:t>พัฒนาประสิทธิภาพการบริหารการเงินการคลัง</a:t>
                </a:r>
              </a:p>
            </p:txBody>
          </p:sp>
          <p:pic>
            <p:nvPicPr>
              <p:cNvPr id="17" name="Picture 2">
                <a:extLst>
                  <a:ext uri="{FF2B5EF4-FFF2-40B4-BE49-F238E27FC236}">
                    <a16:creationId xmlns:a16="http://schemas.microsoft.com/office/drawing/2014/main" id="{0C80DD14-9F8A-4045-85E3-5A2AA75C04B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912792" y="1952318"/>
                <a:ext cx="572532" cy="531824"/>
              </a:xfrm>
              <a:prstGeom prst="rect">
                <a:avLst/>
              </a:prstGeom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</p:pic>
        </p:grpSp>
        <p:sp>
          <p:nvSpPr>
            <p:cNvPr id="15" name="TextBox 15">
              <a:extLst>
                <a:ext uri="{FF2B5EF4-FFF2-40B4-BE49-F238E27FC236}">
                  <a16:creationId xmlns:a16="http://schemas.microsoft.com/office/drawing/2014/main" id="{6FEA7E9A-3421-40FD-99B3-D0DB2D87419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797755" y="5482639"/>
              <a:ext cx="4642424" cy="400110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GB" sz="2000" b="1" dirty="0">
                  <a:solidFill>
                    <a:schemeClr val="bg1">
                      <a:lumMod val="50000"/>
                    </a:schemeClr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23.</a:t>
              </a:r>
              <a:r>
                <a:rPr lang="th-TH" sz="2000" b="1" dirty="0">
                  <a:solidFill>
                    <a:schemeClr val="bg1">
                      <a:lumMod val="50000"/>
                    </a:schemeClr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พัฒนาระบบคุณภาพบัญชีหน่วยบริการ(รพ./รพ.สต.)</a:t>
              </a:r>
            </a:p>
          </p:txBody>
        </p:sp>
      </p:grpSp>
      <p:sp>
        <p:nvSpPr>
          <p:cNvPr id="19" name="TextBox 15">
            <a:extLst>
              <a:ext uri="{FF2B5EF4-FFF2-40B4-BE49-F238E27FC236}">
                <a16:creationId xmlns:a16="http://schemas.microsoft.com/office/drawing/2014/main" id="{374BC71D-A7E2-414B-9A12-99A1B2F482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77499" y="3028817"/>
            <a:ext cx="4642424" cy="400110"/>
          </a:xfrm>
          <a:prstGeom prst="rect">
            <a:avLst/>
          </a:prstGeom>
          <a:noFill/>
          <a:ln w="317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en-GB" sz="2000" b="1" dirty="0">
                <a:solidFill>
                  <a:schemeClr val="bg1">
                    <a:lumMod val="5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24.</a:t>
            </a:r>
            <a:r>
              <a:rPr lang="th-TH" sz="2000" b="1" dirty="0">
                <a:solidFill>
                  <a:schemeClr val="bg1">
                    <a:lumMod val="5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การจัดทำแผนการเงินหน่วยบริการ</a:t>
            </a:r>
          </a:p>
        </p:txBody>
      </p:sp>
      <p:sp>
        <p:nvSpPr>
          <p:cNvPr id="21" name="TextBox 15">
            <a:extLst>
              <a:ext uri="{FF2B5EF4-FFF2-40B4-BE49-F238E27FC236}">
                <a16:creationId xmlns:a16="http://schemas.microsoft.com/office/drawing/2014/main" id="{23BCF8C1-BA0C-490F-B8BE-CB3963639FA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77499" y="3552488"/>
            <a:ext cx="4642424" cy="400110"/>
          </a:xfrm>
          <a:prstGeom prst="rect">
            <a:avLst/>
          </a:prstGeom>
          <a:noFill/>
          <a:ln w="317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en-GB" sz="2000" b="1" dirty="0">
                <a:solidFill>
                  <a:schemeClr val="bg1">
                    <a:lumMod val="5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25.</a:t>
            </a:r>
            <a:r>
              <a:rPr lang="th-TH" sz="2000" b="1" dirty="0">
                <a:solidFill>
                  <a:schemeClr val="bg1">
                    <a:lumMod val="5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พัฒนาระบบการเรียกเก็บรายได้ (ศูนย์เรียกเก็บรายได้)</a:t>
            </a:r>
          </a:p>
        </p:txBody>
      </p:sp>
      <p:sp>
        <p:nvSpPr>
          <p:cNvPr id="23" name="TextBox 15">
            <a:extLst>
              <a:ext uri="{FF2B5EF4-FFF2-40B4-BE49-F238E27FC236}">
                <a16:creationId xmlns:a16="http://schemas.microsoft.com/office/drawing/2014/main" id="{0D89F204-0559-4E06-BAA5-9AE9C37586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77499" y="4104467"/>
            <a:ext cx="4642424" cy="400110"/>
          </a:xfrm>
          <a:prstGeom prst="rect">
            <a:avLst/>
          </a:prstGeom>
          <a:noFill/>
          <a:ln w="317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en-GB" sz="2000" b="1" dirty="0">
                <a:solidFill>
                  <a:schemeClr val="bg1">
                    <a:lumMod val="5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26.</a:t>
            </a:r>
            <a:r>
              <a:rPr lang="th-TH" sz="2000" b="1" dirty="0">
                <a:solidFill>
                  <a:schemeClr val="bg1">
                    <a:lumMod val="5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พัฒนาระบบการเฝ้าระวังทางการเงินการคลัง</a:t>
            </a:r>
          </a:p>
        </p:txBody>
      </p:sp>
      <p:sp>
        <p:nvSpPr>
          <p:cNvPr id="25" name="TextBox 15">
            <a:extLst>
              <a:ext uri="{FF2B5EF4-FFF2-40B4-BE49-F238E27FC236}">
                <a16:creationId xmlns:a16="http://schemas.microsoft.com/office/drawing/2014/main" id="{6EB2FAF0-3FF8-4F49-93C3-BC5462AD34F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77497" y="5862590"/>
            <a:ext cx="5579745" cy="400110"/>
          </a:xfrm>
          <a:prstGeom prst="rect">
            <a:avLst/>
          </a:prstGeom>
          <a:noFill/>
          <a:ln w="317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en-GB" sz="2000" b="1" dirty="0">
                <a:solidFill>
                  <a:schemeClr val="bg1">
                    <a:lumMod val="5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28.</a:t>
            </a:r>
            <a:r>
              <a:rPr lang="th-TH" sz="2000" b="1" dirty="0">
                <a:solidFill>
                  <a:schemeClr val="bg1">
                    <a:lumMod val="5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พัฒนา </a:t>
            </a:r>
            <a:r>
              <a:rPr lang="en-US" sz="2000" b="1" dirty="0">
                <a:solidFill>
                  <a:schemeClr val="bg1">
                    <a:lumMod val="5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Application </a:t>
            </a:r>
            <a:r>
              <a:rPr lang="th-TH" sz="2000" b="1" dirty="0">
                <a:solidFill>
                  <a:schemeClr val="bg1">
                    <a:lumMod val="5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สนับสนุนการบริการสุขภาพ และการบริหารจัดการ</a:t>
            </a:r>
          </a:p>
        </p:txBody>
      </p:sp>
      <p:sp>
        <p:nvSpPr>
          <p:cNvPr id="27" name="TextBox 15">
            <a:extLst>
              <a:ext uri="{FF2B5EF4-FFF2-40B4-BE49-F238E27FC236}">
                <a16:creationId xmlns:a16="http://schemas.microsoft.com/office/drawing/2014/main" id="{5F5DBB3B-6523-4122-B832-F2219ABBB65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77624" y="6151965"/>
            <a:ext cx="5579745" cy="369332"/>
          </a:xfrm>
          <a:prstGeom prst="rect">
            <a:avLst/>
          </a:prstGeom>
          <a:noFill/>
          <a:ln w="317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en-GB" sz="1800" b="1" dirty="0">
                <a:solidFill>
                  <a:schemeClr val="bg1">
                    <a:lumMod val="5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E-Learning/ Pink Book/ VDO Teleconference/ e-Planning </a:t>
            </a:r>
            <a:endParaRPr lang="th-TH" sz="1800" b="1" dirty="0">
              <a:solidFill>
                <a:schemeClr val="bg1">
                  <a:lumMod val="50000"/>
                </a:schemeClr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29" name="TextBox 15">
            <a:extLst>
              <a:ext uri="{FF2B5EF4-FFF2-40B4-BE49-F238E27FC236}">
                <a16:creationId xmlns:a16="http://schemas.microsoft.com/office/drawing/2014/main" id="{17CC9DB5-1F4D-439D-BD55-9B558A6DA86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93351" y="5551138"/>
            <a:ext cx="5579745" cy="369332"/>
          </a:xfrm>
          <a:prstGeom prst="rect">
            <a:avLst/>
          </a:prstGeom>
          <a:noFill/>
          <a:ln w="317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en-GB" sz="1800" b="1" dirty="0">
                <a:solidFill>
                  <a:schemeClr val="bg1">
                    <a:lumMod val="5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HDC/ Dash Board</a:t>
            </a:r>
            <a:endParaRPr lang="th-TH" sz="1800" b="1" dirty="0">
              <a:solidFill>
                <a:schemeClr val="bg1">
                  <a:lumMod val="50000"/>
                </a:schemeClr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grpSp>
        <p:nvGrpSpPr>
          <p:cNvPr id="32" name="กลุ่ม 31">
            <a:extLst>
              <a:ext uri="{FF2B5EF4-FFF2-40B4-BE49-F238E27FC236}">
                <a16:creationId xmlns:a16="http://schemas.microsoft.com/office/drawing/2014/main" id="{95A2646F-3124-42B2-9EA2-4D3CA5F1557B}"/>
              </a:ext>
            </a:extLst>
          </p:cNvPr>
          <p:cNvGrpSpPr/>
          <p:nvPr/>
        </p:nvGrpSpPr>
        <p:grpSpPr>
          <a:xfrm>
            <a:off x="7023579" y="1222817"/>
            <a:ext cx="4718083" cy="1186511"/>
            <a:chOff x="8151044" y="4497360"/>
            <a:chExt cx="4718083" cy="1186511"/>
          </a:xfrm>
        </p:grpSpPr>
        <p:sp>
          <p:nvSpPr>
            <p:cNvPr id="33" name="ชื่อเรื่อง 1">
              <a:extLst>
                <a:ext uri="{FF2B5EF4-FFF2-40B4-BE49-F238E27FC236}">
                  <a16:creationId xmlns:a16="http://schemas.microsoft.com/office/drawing/2014/main" id="{7707BFC1-930B-4338-885E-F88E0BC03EA7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8233817" y="4497360"/>
              <a:ext cx="3466781" cy="5893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 eaLnBrk="0" hangingPunct="0">
                <a:defRPr/>
              </a:pPr>
              <a:r>
                <a:rPr lang="th-TH" sz="2400" b="1" dirty="0">
                  <a:solidFill>
                    <a:srgbClr val="008000"/>
                  </a:solidFill>
                  <a:latin typeface="TH SarabunPSK" panose="020B0500040200020003" pitchFamily="34" charset="-34"/>
                  <a:ea typeface="+mj-ea"/>
                  <a:cs typeface="TH SarabunPSK" panose="020B0500040200020003" pitchFamily="34" charset="-34"/>
                </a:rPr>
                <a:t>พัฒนาระบบบริการสุขภาพ</a:t>
              </a:r>
            </a:p>
          </p:txBody>
        </p:sp>
        <p:sp>
          <p:nvSpPr>
            <p:cNvPr id="34" name="TextBox 15">
              <a:extLst>
                <a:ext uri="{FF2B5EF4-FFF2-40B4-BE49-F238E27FC236}">
                  <a16:creationId xmlns:a16="http://schemas.microsoft.com/office/drawing/2014/main" id="{6081EFBB-2A15-41ED-B006-C1350538F83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805001" y="4975985"/>
              <a:ext cx="4064126" cy="707886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GB" sz="2000" b="1" dirty="0">
                  <a:solidFill>
                    <a:schemeClr val="bg1">
                      <a:lumMod val="50000"/>
                    </a:schemeClr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29.</a:t>
              </a:r>
              <a:r>
                <a:rPr lang="th-TH" sz="2000" b="1" dirty="0">
                  <a:solidFill>
                    <a:schemeClr val="bg1">
                      <a:lumMod val="50000"/>
                    </a:schemeClr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การพัฒนาการรับรองคุณภาพรพ.สต.ตามมาตรฐานรพ.สต.ติดดาว กระทรวงสาธารณสุข (๕ดาว๕ดี)</a:t>
              </a:r>
            </a:p>
          </p:txBody>
        </p:sp>
        <p:pic>
          <p:nvPicPr>
            <p:cNvPr id="35" name="Picture 20">
              <a:extLst>
                <a:ext uri="{FF2B5EF4-FFF2-40B4-BE49-F238E27FC236}">
                  <a16:creationId xmlns:a16="http://schemas.microsoft.com/office/drawing/2014/main" id="{02DAF8C6-B1CD-46F2-AE78-88CF25D23DD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51044" y="4601197"/>
              <a:ext cx="469128" cy="455215"/>
            </a:xfrm>
            <a:prstGeom prst="rect">
              <a:avLst/>
            </a:prstGeo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37" name="TextBox 15">
            <a:extLst>
              <a:ext uri="{FF2B5EF4-FFF2-40B4-BE49-F238E27FC236}">
                <a16:creationId xmlns:a16="http://schemas.microsoft.com/office/drawing/2014/main" id="{7915C585-DB38-488D-AF21-B89CFE3C6E1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77536" y="2516028"/>
            <a:ext cx="4064126" cy="707886"/>
          </a:xfrm>
          <a:prstGeom prst="rect">
            <a:avLst/>
          </a:prstGeom>
          <a:noFill/>
          <a:ln w="317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en-GB" sz="2000" b="1" dirty="0">
                <a:solidFill>
                  <a:schemeClr val="bg1">
                    <a:lumMod val="5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30.</a:t>
            </a:r>
            <a:r>
              <a:rPr lang="th-TH" sz="2000" b="1" dirty="0">
                <a:solidFill>
                  <a:schemeClr val="bg1">
                    <a:lumMod val="5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แผนการบริหารระบบบริการสุขภาพ (</a:t>
            </a:r>
            <a:r>
              <a:rPr lang="en-GB" sz="2000" b="1" dirty="0">
                <a:solidFill>
                  <a:schemeClr val="bg1">
                    <a:lumMod val="5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Service Plan) </a:t>
            </a:r>
            <a:r>
              <a:rPr lang="th-TH" sz="2000" b="1" dirty="0">
                <a:solidFill>
                  <a:schemeClr val="bg1">
                    <a:lumMod val="5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ระดับจังหวัด</a:t>
            </a:r>
          </a:p>
        </p:txBody>
      </p:sp>
    </p:spTree>
    <p:extLst>
      <p:ext uri="{BB962C8B-B14F-4D97-AF65-F5344CB8AC3E}">
        <p14:creationId xmlns:p14="http://schemas.microsoft.com/office/powerpoint/2010/main" val="2578532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B770539F-24A0-41F1-8499-E41CA9A9438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3151" t="17568" r="13913" b="9353"/>
          <a:stretch/>
        </p:blipFill>
        <p:spPr>
          <a:xfrm>
            <a:off x="27380" y="1"/>
            <a:ext cx="1216462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574079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1AD18EC6-C2FF-48F9-B508-D2F26BBD388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2391" t="16989" r="13587" b="9352"/>
          <a:stretch/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261874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96A0EB70-28BB-42FA-89CE-E5EF4F476D5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2608" t="18729" r="13696" b="7805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323174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16B1CAA-F18A-4478-8DB7-19CA86186C3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2499" t="16602" r="13696" b="9546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416948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041AFFB8-42E9-4588-9DBA-4C7024B7513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2500" t="15636" r="14021" b="11478"/>
          <a:stretch/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460258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DAFA3FC-15FC-49C6-8444-87BDA4E04C8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2935" t="16021" r="13913" b="10706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09620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DAC664A-31C4-464C-B085-AD7A00EA57D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2717" t="19695" r="13913" b="6646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586993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54926ADF-3E17-403A-9550-8354120AF1A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2608" t="21242" r="13913" b="6452"/>
          <a:stretch/>
        </p:blipFill>
        <p:spPr>
          <a:xfrm>
            <a:off x="4252" y="0"/>
            <a:ext cx="1218774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98534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วงรี 3">
            <a:extLst>
              <a:ext uri="{FF2B5EF4-FFF2-40B4-BE49-F238E27FC236}">
                <a16:creationId xmlns:a16="http://schemas.microsoft.com/office/drawing/2014/main" id="{848DE7D6-982C-4946-A894-E6BC04AA00CE}"/>
              </a:ext>
            </a:extLst>
          </p:cNvPr>
          <p:cNvSpPr/>
          <p:nvPr/>
        </p:nvSpPr>
        <p:spPr>
          <a:xfrm>
            <a:off x="4086508" y="2076254"/>
            <a:ext cx="2696066" cy="2705492"/>
          </a:xfrm>
          <a:prstGeom prst="ellipse">
            <a:avLst/>
          </a:prstGeom>
          <a:noFill/>
          <a:ln w="76200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pic>
        <p:nvPicPr>
          <p:cNvPr id="5" name="รูปภาพ 4">
            <a:extLst>
              <a:ext uri="{FF2B5EF4-FFF2-40B4-BE49-F238E27FC236}">
                <a16:creationId xmlns:a16="http://schemas.microsoft.com/office/drawing/2014/main" id="{9CF69176-ECB4-4F74-B2F8-26B6E472D82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336" r="17829" b="18401"/>
          <a:stretch/>
        </p:blipFill>
        <p:spPr>
          <a:xfrm>
            <a:off x="4288550" y="2946296"/>
            <a:ext cx="2079334" cy="12756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15">
            <a:extLst>
              <a:ext uri="{FF2B5EF4-FFF2-40B4-BE49-F238E27FC236}">
                <a16:creationId xmlns:a16="http://schemas.microsoft.com/office/drawing/2014/main" id="{91A3A8A7-F708-4D6C-B772-C985326BB36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45661" y="2802386"/>
            <a:ext cx="2512618" cy="307777"/>
          </a:xfrm>
          <a:prstGeom prst="rect">
            <a:avLst/>
          </a:prstGeom>
          <a:noFill/>
          <a:ln w="317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th-TH" sz="14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สำนักงานสาธารณสุขจังหวัดหนองบัวลำภู</a:t>
            </a:r>
          </a:p>
        </p:txBody>
      </p:sp>
      <p:pic>
        <p:nvPicPr>
          <p:cNvPr id="7" name="Picture 7" descr="Image result for โลโก้ กระทรวงสาธารณสุข png">
            <a:extLst>
              <a:ext uri="{FF2B5EF4-FFF2-40B4-BE49-F238E27FC236}">
                <a16:creationId xmlns:a16="http://schemas.microsoft.com/office/drawing/2014/main" id="{D7B72272-BBC1-4E38-B3DB-D003FFAD3A6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7808" y="3043413"/>
            <a:ext cx="504635" cy="56923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1" name="กลุ่ม 30">
            <a:extLst>
              <a:ext uri="{FF2B5EF4-FFF2-40B4-BE49-F238E27FC236}">
                <a16:creationId xmlns:a16="http://schemas.microsoft.com/office/drawing/2014/main" id="{04D13BA1-D81B-4851-89A8-AA217A2281C7}"/>
              </a:ext>
            </a:extLst>
          </p:cNvPr>
          <p:cNvGrpSpPr/>
          <p:nvPr/>
        </p:nvGrpSpPr>
        <p:grpSpPr>
          <a:xfrm>
            <a:off x="794297" y="2568028"/>
            <a:ext cx="3658412" cy="1725721"/>
            <a:chOff x="984608" y="817529"/>
            <a:chExt cx="3658412" cy="1725721"/>
          </a:xfrm>
        </p:grpSpPr>
        <p:sp>
          <p:nvSpPr>
            <p:cNvPr id="8" name="TextBox 15">
              <a:extLst>
                <a:ext uri="{FF2B5EF4-FFF2-40B4-BE49-F238E27FC236}">
                  <a16:creationId xmlns:a16="http://schemas.microsoft.com/office/drawing/2014/main" id="{EAAA804B-7639-48E3-B882-662C632401F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84610" y="817529"/>
              <a:ext cx="1655099" cy="523220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GB" b="1" dirty="0">
                  <a:solidFill>
                    <a:srgbClr val="002060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Position</a:t>
              </a:r>
              <a:endParaRPr lang="th-TH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  <p:sp>
          <p:nvSpPr>
            <p:cNvPr id="9" name="TextBox 15">
              <a:extLst>
                <a:ext uri="{FF2B5EF4-FFF2-40B4-BE49-F238E27FC236}">
                  <a16:creationId xmlns:a16="http://schemas.microsoft.com/office/drawing/2014/main" id="{DB28EA61-A94B-4087-A1F1-F9F58F12C3C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84610" y="1284012"/>
              <a:ext cx="2291250" cy="400110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th-TH" sz="2000" b="1" dirty="0">
                  <a:solidFill>
                    <a:schemeClr val="accent2">
                      <a:lumMod val="75000"/>
                    </a:schemeClr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จังหวัด ในเขตสุขภาพที่ ๘</a:t>
              </a:r>
            </a:p>
          </p:txBody>
        </p:sp>
        <p:sp>
          <p:nvSpPr>
            <p:cNvPr id="10" name="TextBox 15">
              <a:extLst>
                <a:ext uri="{FF2B5EF4-FFF2-40B4-BE49-F238E27FC236}">
                  <a16:creationId xmlns:a16="http://schemas.microsoft.com/office/drawing/2014/main" id="{2B89AE77-0882-4021-8327-56B302C60D5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84609" y="1713829"/>
              <a:ext cx="3658411" cy="400110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th-TH" sz="2000" b="1" dirty="0">
                  <a:solidFill>
                    <a:schemeClr val="accent2">
                      <a:lumMod val="75000"/>
                    </a:schemeClr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ส่วนราชการ ในจังหวัดหนองบัวลำภู</a:t>
              </a:r>
            </a:p>
          </p:txBody>
        </p:sp>
        <p:sp>
          <p:nvSpPr>
            <p:cNvPr id="11" name="TextBox 15">
              <a:extLst>
                <a:ext uri="{FF2B5EF4-FFF2-40B4-BE49-F238E27FC236}">
                  <a16:creationId xmlns:a16="http://schemas.microsoft.com/office/drawing/2014/main" id="{66FB5372-E6A6-42E3-A68F-DF81E796D6B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84608" y="2143140"/>
              <a:ext cx="1838491" cy="400110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th-TH" sz="2000" b="1" dirty="0">
                  <a:solidFill>
                    <a:schemeClr val="accent2">
                      <a:lumMod val="75000"/>
                    </a:schemeClr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องค์กรสาธารณสุข</a:t>
              </a:r>
            </a:p>
          </p:txBody>
        </p:sp>
      </p:grpSp>
      <p:grpSp>
        <p:nvGrpSpPr>
          <p:cNvPr id="26" name="กลุ่ม 25">
            <a:extLst>
              <a:ext uri="{FF2B5EF4-FFF2-40B4-BE49-F238E27FC236}">
                <a16:creationId xmlns:a16="http://schemas.microsoft.com/office/drawing/2014/main" id="{63B05091-C713-4ED1-8B64-55D01CDFBFB5}"/>
              </a:ext>
            </a:extLst>
          </p:cNvPr>
          <p:cNvGrpSpPr/>
          <p:nvPr/>
        </p:nvGrpSpPr>
        <p:grpSpPr>
          <a:xfrm>
            <a:off x="7140797" y="763250"/>
            <a:ext cx="4582126" cy="1536425"/>
            <a:chOff x="7140797" y="763250"/>
            <a:chExt cx="4582126" cy="1536425"/>
          </a:xfrm>
        </p:grpSpPr>
        <p:sp>
          <p:nvSpPr>
            <p:cNvPr id="12" name="TextBox 15">
              <a:extLst>
                <a:ext uri="{FF2B5EF4-FFF2-40B4-BE49-F238E27FC236}">
                  <a16:creationId xmlns:a16="http://schemas.microsoft.com/office/drawing/2014/main" id="{401E2FD4-A674-4779-8982-12A66339779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946183" y="1284012"/>
              <a:ext cx="3776740" cy="1015663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th-TH" sz="2000" b="1" dirty="0">
                  <a:solidFill>
                    <a:srgbClr val="0070C0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จังหวัดชั้นนำ ด้านการจัดการระบบสุขภาพ ในเขตสุขภาพที่ ๘ ด้วยการบริหารที่ดี ภาคีเครือข่ายมีส่วนร่วม เพื่อประชาชนสุขภาพดี</a:t>
              </a:r>
            </a:p>
          </p:txBody>
        </p:sp>
        <p:pic>
          <p:nvPicPr>
            <p:cNvPr id="13" name="Picture 12" descr="vision.png">
              <a:extLst>
                <a:ext uri="{FF2B5EF4-FFF2-40B4-BE49-F238E27FC236}">
                  <a16:creationId xmlns:a16="http://schemas.microsoft.com/office/drawing/2014/main" id="{07E608BE-196E-41ED-8F8B-0E9C94937B6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/>
            <a:srcRect l="3334" t="4331" r="30512" b="13841"/>
            <a:stretch/>
          </p:blipFill>
          <p:spPr>
            <a:xfrm>
              <a:off x="7140797" y="763250"/>
              <a:ext cx="547266" cy="685208"/>
            </a:xfrm>
            <a:prstGeom prst="rect">
              <a:avLst/>
            </a:prstGeom>
          </p:spPr>
        </p:pic>
        <p:sp>
          <p:nvSpPr>
            <p:cNvPr id="14" name="TextBox 15">
              <a:extLst>
                <a:ext uri="{FF2B5EF4-FFF2-40B4-BE49-F238E27FC236}">
                  <a16:creationId xmlns:a16="http://schemas.microsoft.com/office/drawing/2014/main" id="{702FDF4F-4B49-4ECD-8E77-B29BFB14503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946183" y="817529"/>
              <a:ext cx="1655099" cy="523220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th-TH" b="1" dirty="0">
                  <a:solidFill>
                    <a:srgbClr val="002060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วิสัยทัศน์</a:t>
              </a:r>
            </a:p>
          </p:txBody>
        </p:sp>
      </p:grpSp>
      <p:grpSp>
        <p:nvGrpSpPr>
          <p:cNvPr id="27" name="กลุ่ม 26">
            <a:extLst>
              <a:ext uri="{FF2B5EF4-FFF2-40B4-BE49-F238E27FC236}">
                <a16:creationId xmlns:a16="http://schemas.microsoft.com/office/drawing/2014/main" id="{BB016E10-2536-4EE7-BD3B-C9B8B131B6CB}"/>
              </a:ext>
            </a:extLst>
          </p:cNvPr>
          <p:cNvGrpSpPr/>
          <p:nvPr/>
        </p:nvGrpSpPr>
        <p:grpSpPr>
          <a:xfrm>
            <a:off x="7140797" y="2568028"/>
            <a:ext cx="4507431" cy="1329102"/>
            <a:chOff x="7215492" y="3035293"/>
            <a:chExt cx="4507431" cy="1329102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831820EB-8A28-4ACA-BBFC-B04446A9DA9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946183" y="3564175"/>
              <a:ext cx="3776740" cy="400110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th-TH" sz="2000" b="1" dirty="0">
                  <a:solidFill>
                    <a:schemeClr val="accent6">
                      <a:lumMod val="50000"/>
                    </a:schemeClr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จัดการระบบสุขภาพ ให้มีประสิทธิภาพ</a:t>
              </a:r>
            </a:p>
          </p:txBody>
        </p:sp>
        <p:sp>
          <p:nvSpPr>
            <p:cNvPr id="18" name="TextBox 15">
              <a:extLst>
                <a:ext uri="{FF2B5EF4-FFF2-40B4-BE49-F238E27FC236}">
                  <a16:creationId xmlns:a16="http://schemas.microsoft.com/office/drawing/2014/main" id="{A02D0C08-BF83-45C1-9D32-E7B1AD3FF4D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946183" y="3097692"/>
              <a:ext cx="1655099" cy="523220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th-TH" b="1" dirty="0">
                  <a:solidFill>
                    <a:srgbClr val="002060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พันธกิจ</a:t>
              </a:r>
            </a:p>
          </p:txBody>
        </p:sp>
        <p:sp>
          <p:nvSpPr>
            <p:cNvPr id="19" name="TextBox 15">
              <a:extLst>
                <a:ext uri="{FF2B5EF4-FFF2-40B4-BE49-F238E27FC236}">
                  <a16:creationId xmlns:a16="http://schemas.microsoft.com/office/drawing/2014/main" id="{093D21D6-BEC4-4736-B256-0BFB5CE6694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946183" y="3964285"/>
              <a:ext cx="3776740" cy="400110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th-TH" sz="2000" b="1" dirty="0">
                  <a:solidFill>
                    <a:schemeClr val="accent6">
                      <a:lumMod val="50000"/>
                    </a:schemeClr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สร้างการมีส่วนร่วมของภาคีเครือข่ายสุขภาพ</a:t>
              </a:r>
            </a:p>
          </p:txBody>
        </p:sp>
        <p:pic>
          <p:nvPicPr>
            <p:cNvPr id="20" name="Picture 14" descr="Our_Mission.png">
              <a:extLst>
                <a:ext uri="{FF2B5EF4-FFF2-40B4-BE49-F238E27FC236}">
                  <a16:creationId xmlns:a16="http://schemas.microsoft.com/office/drawing/2014/main" id="{1596BF23-830A-4E1F-9C87-C74CCB52FA7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/>
            <a:srcRect l="29000"/>
            <a:stretch>
              <a:fillRect/>
            </a:stretch>
          </p:blipFill>
          <p:spPr>
            <a:xfrm>
              <a:off x="7215492" y="3035293"/>
              <a:ext cx="730691" cy="585471"/>
            </a:xfrm>
            <a:prstGeom prst="rect">
              <a:avLst/>
            </a:prstGeom>
          </p:spPr>
        </p:pic>
      </p:grpSp>
      <p:grpSp>
        <p:nvGrpSpPr>
          <p:cNvPr id="30" name="กลุ่ม 29">
            <a:extLst>
              <a:ext uri="{FF2B5EF4-FFF2-40B4-BE49-F238E27FC236}">
                <a16:creationId xmlns:a16="http://schemas.microsoft.com/office/drawing/2014/main" id="{6C8E86F0-0CFB-4954-9EB0-76A3FE139DBB}"/>
              </a:ext>
            </a:extLst>
          </p:cNvPr>
          <p:cNvGrpSpPr/>
          <p:nvPr/>
        </p:nvGrpSpPr>
        <p:grpSpPr>
          <a:xfrm>
            <a:off x="7043377" y="4284373"/>
            <a:ext cx="4604851" cy="1666813"/>
            <a:chOff x="7043377" y="4284373"/>
            <a:chExt cx="4604851" cy="1666813"/>
          </a:xfrm>
        </p:grpSpPr>
        <p:grpSp>
          <p:nvGrpSpPr>
            <p:cNvPr id="28" name="กลุ่ม 27">
              <a:extLst>
                <a:ext uri="{FF2B5EF4-FFF2-40B4-BE49-F238E27FC236}">
                  <a16:creationId xmlns:a16="http://schemas.microsoft.com/office/drawing/2014/main" id="{369380B0-21ED-47E3-8DE4-A55F501D0338}"/>
                </a:ext>
              </a:extLst>
            </p:cNvPr>
            <p:cNvGrpSpPr/>
            <p:nvPr/>
          </p:nvGrpSpPr>
          <p:grpSpPr>
            <a:xfrm>
              <a:off x="7871488" y="4284373"/>
              <a:ext cx="3776740" cy="1666813"/>
              <a:chOff x="7871488" y="5028102"/>
              <a:chExt cx="3776740" cy="1666813"/>
            </a:xfrm>
          </p:grpSpPr>
          <p:sp>
            <p:nvSpPr>
              <p:cNvPr id="21" name="TextBox 15">
                <a:extLst>
                  <a:ext uri="{FF2B5EF4-FFF2-40B4-BE49-F238E27FC236}">
                    <a16:creationId xmlns:a16="http://schemas.microsoft.com/office/drawing/2014/main" id="{BCA73E6E-864C-4B49-A79E-53BF8A11B149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7871488" y="5494585"/>
                <a:ext cx="3776740" cy="400110"/>
              </a:xfrm>
              <a:prstGeom prst="rect">
                <a:avLst/>
              </a:prstGeom>
              <a:noFill/>
              <a:ln w="3175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pPr>
                  <a:defRPr/>
                </a:pPr>
                <a:r>
                  <a:rPr lang="th-TH" sz="2000" b="1" dirty="0">
                    <a:solidFill>
                      <a:srgbClr val="C00000"/>
                    </a:solidFill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ประชาชนสุขภาพดี</a:t>
                </a:r>
              </a:p>
            </p:txBody>
          </p:sp>
          <p:sp>
            <p:nvSpPr>
              <p:cNvPr id="22" name="TextBox 15">
                <a:extLst>
                  <a:ext uri="{FF2B5EF4-FFF2-40B4-BE49-F238E27FC236}">
                    <a16:creationId xmlns:a16="http://schemas.microsoft.com/office/drawing/2014/main" id="{2BBB15EF-41C9-417E-B86C-0C13F48F089A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7871488" y="5028102"/>
                <a:ext cx="1655099" cy="523220"/>
              </a:xfrm>
              <a:prstGeom prst="rect">
                <a:avLst/>
              </a:prstGeom>
              <a:noFill/>
              <a:ln w="3175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pPr>
                  <a:defRPr/>
                </a:pPr>
                <a:r>
                  <a:rPr lang="th-TH" b="1" dirty="0">
                    <a:solidFill>
                      <a:srgbClr val="002060"/>
                    </a:solidFill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เป้าหมาย</a:t>
                </a:r>
              </a:p>
            </p:txBody>
          </p:sp>
          <p:sp>
            <p:nvSpPr>
              <p:cNvPr id="23" name="TextBox 15">
                <a:extLst>
                  <a:ext uri="{FF2B5EF4-FFF2-40B4-BE49-F238E27FC236}">
                    <a16:creationId xmlns:a16="http://schemas.microsoft.com/office/drawing/2014/main" id="{90A9F1CD-852A-4A03-AB43-E2B5E5022F9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7871488" y="5894695"/>
                <a:ext cx="3776740" cy="400110"/>
              </a:xfrm>
              <a:prstGeom prst="rect">
                <a:avLst/>
              </a:prstGeom>
              <a:noFill/>
              <a:ln w="3175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pPr>
                  <a:defRPr/>
                </a:pPr>
                <a:r>
                  <a:rPr lang="th-TH" sz="2000" b="1" dirty="0">
                    <a:solidFill>
                      <a:srgbClr val="C00000"/>
                    </a:solidFill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เจ้าหน้าที่มีความสุข</a:t>
                </a:r>
              </a:p>
            </p:txBody>
          </p:sp>
          <p:sp>
            <p:nvSpPr>
              <p:cNvPr id="25" name="TextBox 15">
                <a:extLst>
                  <a:ext uri="{FF2B5EF4-FFF2-40B4-BE49-F238E27FC236}">
                    <a16:creationId xmlns:a16="http://schemas.microsoft.com/office/drawing/2014/main" id="{BDF80206-EA95-4D62-ACA1-6FFDA3E05BF6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7871488" y="6294805"/>
                <a:ext cx="3776740" cy="400110"/>
              </a:xfrm>
              <a:prstGeom prst="rect">
                <a:avLst/>
              </a:prstGeom>
              <a:noFill/>
              <a:ln w="3175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pPr>
                  <a:defRPr/>
                </a:pPr>
                <a:r>
                  <a:rPr lang="th-TH" sz="2000" b="1" dirty="0">
                    <a:solidFill>
                      <a:srgbClr val="C00000"/>
                    </a:solidFill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ระบบสุขภาพยั่งยืน</a:t>
                </a:r>
              </a:p>
            </p:txBody>
          </p:sp>
        </p:grpSp>
        <p:pic>
          <p:nvPicPr>
            <p:cNvPr id="29" name="Picture 4">
              <a:extLst>
                <a:ext uri="{FF2B5EF4-FFF2-40B4-BE49-F238E27FC236}">
                  <a16:creationId xmlns:a16="http://schemas.microsoft.com/office/drawing/2014/main" id="{99531969-F13B-46DE-B7E6-0A5AA3C20EF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43377" y="4292469"/>
              <a:ext cx="742105" cy="6936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78291665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F8B60BB7-C737-47C3-AC01-E4C54A5CAD5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2935" t="19115" r="13913" b="7805"/>
          <a:stretch/>
        </p:blipFill>
        <p:spPr>
          <a:xfrm>
            <a:off x="8624" y="0"/>
            <a:ext cx="1218337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773565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A6930814-9CE5-4AED-A8C7-5F0AE41C02D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2717" t="17376" r="13696" b="9545"/>
          <a:stretch/>
        </p:blipFill>
        <p:spPr>
          <a:xfrm>
            <a:off x="0" y="0"/>
            <a:ext cx="12191999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586995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B9601551-671B-4FF3-824E-E5D0F0A7332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2608" t="15656" r="13913" b="1128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739456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7C56BDE9-CDD0-43FA-ADF0-6463037EDAE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2609" t="18148" r="13805" b="8772"/>
          <a:stretch/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287414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BC7F6156-5E07-4D17-A659-0D66F76E511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2826" t="16409" r="13805" b="10512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720473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DC2FBD34-76E8-4FF6-A839-92B445AB12C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2717" t="16989" r="13696" b="9738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835251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D73286BD-3449-4BFA-8756-D1DF425D4D5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2826" t="17569" r="13913" b="8772"/>
          <a:stretch/>
        </p:blipFill>
        <p:spPr>
          <a:xfrm>
            <a:off x="1" y="92764"/>
            <a:ext cx="12192000" cy="6765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720501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61D7734-FCC5-49EE-86D2-B3F9EF98295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2717" t="16216" r="13587" b="10126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243871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94E03F5C-11CB-4419-A4EC-286CEBA6354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2716" t="16602" r="14131" b="12639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650185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86AC28D-6B93-44B3-9AFF-D27EC712D28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2826" t="17762" r="13696" b="9352"/>
          <a:stretch/>
        </p:blipFill>
        <p:spPr>
          <a:xfrm>
            <a:off x="-4568" y="0"/>
            <a:ext cx="12196568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86172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5" name="กลุ่ม 64">
            <a:extLst>
              <a:ext uri="{FF2B5EF4-FFF2-40B4-BE49-F238E27FC236}">
                <a16:creationId xmlns:a16="http://schemas.microsoft.com/office/drawing/2014/main" id="{93AA612E-2BB9-45C8-8DAB-981B70277695}"/>
              </a:ext>
            </a:extLst>
          </p:cNvPr>
          <p:cNvGrpSpPr/>
          <p:nvPr/>
        </p:nvGrpSpPr>
        <p:grpSpPr>
          <a:xfrm>
            <a:off x="4903981" y="4016913"/>
            <a:ext cx="2266325" cy="2410243"/>
            <a:chOff x="4750452" y="3584496"/>
            <a:chExt cx="2266325" cy="2410243"/>
          </a:xfrm>
          <a:effectLst/>
        </p:grpSpPr>
        <p:sp>
          <p:nvSpPr>
            <p:cNvPr id="64" name="วงรี 63">
              <a:extLst>
                <a:ext uri="{FF2B5EF4-FFF2-40B4-BE49-F238E27FC236}">
                  <a16:creationId xmlns:a16="http://schemas.microsoft.com/office/drawing/2014/main" id="{980E0D22-CD47-4A5E-A693-AB7490F99107}"/>
                </a:ext>
              </a:extLst>
            </p:cNvPr>
            <p:cNvSpPr/>
            <p:nvPr/>
          </p:nvSpPr>
          <p:spPr>
            <a:xfrm>
              <a:off x="4750452" y="3584496"/>
              <a:ext cx="2266325" cy="2410243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9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grpSp>
          <p:nvGrpSpPr>
            <p:cNvPr id="7" name="กลุ่ม 6">
              <a:extLst>
                <a:ext uri="{FF2B5EF4-FFF2-40B4-BE49-F238E27FC236}">
                  <a16:creationId xmlns:a16="http://schemas.microsoft.com/office/drawing/2014/main" id="{F84CB301-2F36-4535-AA9A-C809CD928199}"/>
                </a:ext>
              </a:extLst>
            </p:cNvPr>
            <p:cNvGrpSpPr/>
            <p:nvPr/>
          </p:nvGrpSpPr>
          <p:grpSpPr>
            <a:xfrm>
              <a:off x="5164132" y="4145417"/>
              <a:ext cx="1499927" cy="1420335"/>
              <a:chOff x="4926703" y="2876408"/>
              <a:chExt cx="1169298" cy="1175047"/>
            </a:xfrm>
          </p:grpSpPr>
          <p:sp>
            <p:nvSpPr>
              <p:cNvPr id="5" name="TextBox 15">
                <a:extLst>
                  <a:ext uri="{FF2B5EF4-FFF2-40B4-BE49-F238E27FC236}">
                    <a16:creationId xmlns:a16="http://schemas.microsoft.com/office/drawing/2014/main" id="{79CF6057-7544-4452-8844-C0B461C63BE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926703" y="3618594"/>
                <a:ext cx="1169298" cy="432861"/>
              </a:xfrm>
              <a:prstGeom prst="rect">
                <a:avLst/>
              </a:prstGeom>
              <a:noFill/>
              <a:ln w="3175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pPr algn="ctr">
                  <a:defRPr/>
                </a:pPr>
                <a:r>
                  <a:rPr lang="th-TH" b="1" dirty="0">
                    <a:solidFill>
                      <a:srgbClr val="002060"/>
                    </a:solidFill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เป้าหมาย</a:t>
                </a:r>
              </a:p>
            </p:txBody>
          </p:sp>
          <p:pic>
            <p:nvPicPr>
              <p:cNvPr id="6" name="Picture 4">
                <a:extLst>
                  <a:ext uri="{FF2B5EF4-FFF2-40B4-BE49-F238E27FC236}">
                    <a16:creationId xmlns:a16="http://schemas.microsoft.com/office/drawing/2014/main" id="{D462FE29-BC49-4D7B-B027-250CA8419A3F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012147" y="2876408"/>
                <a:ext cx="742105" cy="69361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grpSp>
        <p:nvGrpSpPr>
          <p:cNvPr id="24" name="กลุ่ม 23">
            <a:extLst>
              <a:ext uri="{FF2B5EF4-FFF2-40B4-BE49-F238E27FC236}">
                <a16:creationId xmlns:a16="http://schemas.microsoft.com/office/drawing/2014/main" id="{406B6142-7566-4EE4-8DF1-44A04A95F69C}"/>
              </a:ext>
            </a:extLst>
          </p:cNvPr>
          <p:cNvGrpSpPr/>
          <p:nvPr/>
        </p:nvGrpSpPr>
        <p:grpSpPr>
          <a:xfrm>
            <a:off x="1233143" y="1935229"/>
            <a:ext cx="5091176" cy="2610298"/>
            <a:chOff x="780506" y="941610"/>
            <a:chExt cx="2557962" cy="2610298"/>
          </a:xfrm>
        </p:grpSpPr>
        <p:sp>
          <p:nvSpPr>
            <p:cNvPr id="9" name="TextBox 15">
              <a:extLst>
                <a:ext uri="{FF2B5EF4-FFF2-40B4-BE49-F238E27FC236}">
                  <a16:creationId xmlns:a16="http://schemas.microsoft.com/office/drawing/2014/main" id="{55A9C159-89B6-4629-9FC8-768340C512E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98898" y="941610"/>
              <a:ext cx="1316344" cy="461665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th-TH" sz="2400" b="1" dirty="0">
                  <a:solidFill>
                    <a:srgbClr val="002060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กลุ่มวัย</a:t>
              </a:r>
            </a:p>
          </p:txBody>
        </p:sp>
        <p:sp>
          <p:nvSpPr>
            <p:cNvPr id="10" name="TextBox 15">
              <a:extLst>
                <a:ext uri="{FF2B5EF4-FFF2-40B4-BE49-F238E27FC236}">
                  <a16:creationId xmlns:a16="http://schemas.microsoft.com/office/drawing/2014/main" id="{62497B5A-BA56-4136-B04C-D88D56DEC58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98898" y="1294102"/>
              <a:ext cx="1535846" cy="400110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th-TH" sz="2000" b="1" dirty="0">
                  <a:solidFill>
                    <a:schemeClr val="accent4">
                      <a:lumMod val="50000"/>
                    </a:schemeClr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แม่และเด็ก </a:t>
              </a:r>
              <a:r>
                <a:rPr lang="th-TH" sz="2000" b="1" dirty="0">
                  <a:solidFill>
                    <a:schemeClr val="bg1">
                      <a:lumMod val="50000"/>
                    </a:schemeClr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ลูกเกิดรอด แม่ปลอดภัย</a:t>
              </a:r>
            </a:p>
          </p:txBody>
        </p:sp>
        <p:sp>
          <p:nvSpPr>
            <p:cNvPr id="11" name="TextBox 15">
              <a:extLst>
                <a:ext uri="{FF2B5EF4-FFF2-40B4-BE49-F238E27FC236}">
                  <a16:creationId xmlns:a16="http://schemas.microsoft.com/office/drawing/2014/main" id="{FC63C191-1073-4D67-B8B9-9CA844B150E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98898" y="1646594"/>
              <a:ext cx="1316344" cy="400110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th-TH" sz="2000" b="1" dirty="0">
                  <a:solidFill>
                    <a:schemeClr val="accent4">
                      <a:lumMod val="50000"/>
                    </a:schemeClr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เด็กปฐมวัย </a:t>
              </a:r>
              <a:r>
                <a:rPr lang="th-TH" sz="2000" b="1" dirty="0">
                  <a:solidFill>
                    <a:schemeClr val="bg1">
                      <a:lumMod val="50000"/>
                    </a:schemeClr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พัฒนาการสมวัย</a:t>
              </a:r>
              <a:endParaRPr lang="th-TH" sz="2000" b="1" dirty="0">
                <a:solidFill>
                  <a:schemeClr val="accent4">
                    <a:lumMod val="5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  <p:sp>
          <p:nvSpPr>
            <p:cNvPr id="12" name="TextBox 15">
              <a:extLst>
                <a:ext uri="{FF2B5EF4-FFF2-40B4-BE49-F238E27FC236}">
                  <a16:creationId xmlns:a16="http://schemas.microsoft.com/office/drawing/2014/main" id="{B9E193D7-53C1-4BA3-877D-336D0E89DF8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98898" y="2046704"/>
              <a:ext cx="1608745" cy="400110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th-TH" sz="2000" b="1" dirty="0">
                  <a:solidFill>
                    <a:schemeClr val="accent4">
                      <a:lumMod val="50000"/>
                    </a:schemeClr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เด็กนักเรียน </a:t>
              </a:r>
              <a:r>
                <a:rPr lang="th-TH" sz="2000" b="1" dirty="0">
                  <a:solidFill>
                    <a:schemeClr val="bg1">
                      <a:lumMod val="50000"/>
                    </a:schemeClr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สุขภาพช่องปากดี สูงดีสมส่วน</a:t>
              </a:r>
            </a:p>
          </p:txBody>
        </p:sp>
        <p:sp>
          <p:nvSpPr>
            <p:cNvPr id="13" name="TextBox 15">
              <a:extLst>
                <a:ext uri="{FF2B5EF4-FFF2-40B4-BE49-F238E27FC236}">
                  <a16:creationId xmlns:a16="http://schemas.microsoft.com/office/drawing/2014/main" id="{84014BC6-0028-4FC3-88F6-E740079185C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98898" y="2399196"/>
              <a:ext cx="2539570" cy="400110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th-TH" sz="2000" b="1" dirty="0">
                  <a:solidFill>
                    <a:schemeClr val="accent4">
                      <a:lumMod val="50000"/>
                    </a:schemeClr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วัยรุ่น </a:t>
              </a:r>
              <a:r>
                <a:rPr lang="th-TH" sz="2000" b="1" dirty="0">
                  <a:solidFill>
                    <a:schemeClr val="bg1">
                      <a:lumMod val="50000"/>
                    </a:schemeClr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ห่างไกลยาเสพติด ตั้งครรภ์เมื่อพร้อม ลดอุบัติเหตุทางถนน</a:t>
              </a:r>
              <a:endParaRPr lang="th-TH" sz="2000" b="1" dirty="0">
                <a:solidFill>
                  <a:schemeClr val="accent4">
                    <a:lumMod val="5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  <p:sp>
          <p:nvSpPr>
            <p:cNvPr id="15" name="TextBox 15">
              <a:extLst>
                <a:ext uri="{FF2B5EF4-FFF2-40B4-BE49-F238E27FC236}">
                  <a16:creationId xmlns:a16="http://schemas.microsoft.com/office/drawing/2014/main" id="{5A1A57CD-D619-41A0-BC7C-9B2B74A8F9A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98898" y="2801008"/>
              <a:ext cx="2319105" cy="400110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th-TH" sz="2000" b="1" dirty="0">
                  <a:solidFill>
                    <a:schemeClr val="accent4">
                      <a:lumMod val="50000"/>
                    </a:schemeClr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วัยทำงาน </a:t>
              </a:r>
              <a:r>
                <a:rPr lang="th-TH" sz="2000" b="1" dirty="0">
                  <a:solidFill>
                    <a:schemeClr val="bg1">
                      <a:lumMod val="50000"/>
                    </a:schemeClr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ลดป่วย ลดภาวะแทรกซ้อน โรค </a:t>
              </a:r>
              <a:r>
                <a:rPr lang="en-GB" sz="2000" b="1" dirty="0">
                  <a:solidFill>
                    <a:schemeClr val="bg1">
                      <a:lumMod val="50000"/>
                    </a:schemeClr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NCD</a:t>
              </a:r>
              <a:endParaRPr lang="th-TH" sz="2000" b="1" dirty="0">
                <a:solidFill>
                  <a:schemeClr val="accent4">
                    <a:lumMod val="5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79754837-9765-4D3E-9CD5-EA547AB469C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80506" y="3151798"/>
              <a:ext cx="2557962" cy="400110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th-TH" sz="2000" b="1" dirty="0">
                  <a:solidFill>
                    <a:schemeClr val="accent4">
                      <a:lumMod val="50000"/>
                    </a:schemeClr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วัยสูงอายุ </a:t>
              </a:r>
              <a:r>
                <a:rPr lang="th-TH" sz="2000" b="1" dirty="0">
                  <a:solidFill>
                    <a:schemeClr val="bg1">
                      <a:lumMod val="50000"/>
                    </a:schemeClr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พฤติกรรมสุขภาพที่พึงประสงค์</a:t>
              </a:r>
              <a:endParaRPr lang="th-TH" sz="2000" b="1" dirty="0">
                <a:solidFill>
                  <a:schemeClr val="accent4">
                    <a:lumMod val="5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</p:grpSp>
      <p:grpSp>
        <p:nvGrpSpPr>
          <p:cNvPr id="25" name="กลุ่ม 24">
            <a:extLst>
              <a:ext uri="{FF2B5EF4-FFF2-40B4-BE49-F238E27FC236}">
                <a16:creationId xmlns:a16="http://schemas.microsoft.com/office/drawing/2014/main" id="{F33EB2FF-FABD-4FCD-B492-6E364C6C330B}"/>
              </a:ext>
            </a:extLst>
          </p:cNvPr>
          <p:cNvGrpSpPr/>
          <p:nvPr/>
        </p:nvGrpSpPr>
        <p:grpSpPr>
          <a:xfrm>
            <a:off x="1247051" y="4514774"/>
            <a:ext cx="3376261" cy="1505204"/>
            <a:chOff x="793574" y="3906257"/>
            <a:chExt cx="3376261" cy="1505204"/>
          </a:xfrm>
        </p:grpSpPr>
        <p:sp>
          <p:nvSpPr>
            <p:cNvPr id="17" name="TextBox 15">
              <a:extLst>
                <a:ext uri="{FF2B5EF4-FFF2-40B4-BE49-F238E27FC236}">
                  <a16:creationId xmlns:a16="http://schemas.microsoft.com/office/drawing/2014/main" id="{E7C32BDD-CFF8-4B07-9A15-1C14504C3BE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93574" y="3906257"/>
              <a:ext cx="1776905" cy="461665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th-TH" sz="2400" b="1" dirty="0">
                  <a:solidFill>
                    <a:srgbClr val="002060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กลุ่มสถานะสุขภาพ</a:t>
              </a:r>
            </a:p>
          </p:txBody>
        </p:sp>
        <p:sp>
          <p:nvSpPr>
            <p:cNvPr id="18" name="TextBox 15">
              <a:extLst>
                <a:ext uri="{FF2B5EF4-FFF2-40B4-BE49-F238E27FC236}">
                  <a16:creationId xmlns:a16="http://schemas.microsoft.com/office/drawing/2014/main" id="{238187C3-238C-4AB3-A617-C4CAFB3783B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93575" y="4258749"/>
              <a:ext cx="3079530" cy="400110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th-TH" sz="2000" b="1" dirty="0">
                  <a:solidFill>
                    <a:schemeClr val="accent4">
                      <a:lumMod val="50000"/>
                    </a:schemeClr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กลุ่มเสี่ยง </a:t>
              </a:r>
              <a:r>
                <a:rPr lang="th-TH" sz="2000" b="1" dirty="0">
                  <a:solidFill>
                    <a:schemeClr val="bg1">
                      <a:lumMod val="50000"/>
                    </a:schemeClr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ไม่เป็นกลุ่มป่วย</a:t>
              </a:r>
            </a:p>
          </p:txBody>
        </p:sp>
        <p:sp>
          <p:nvSpPr>
            <p:cNvPr id="19" name="TextBox 15">
              <a:extLst>
                <a:ext uri="{FF2B5EF4-FFF2-40B4-BE49-F238E27FC236}">
                  <a16:creationId xmlns:a16="http://schemas.microsoft.com/office/drawing/2014/main" id="{9BC91B15-CDF6-4E16-8747-6BAE334F6D9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93575" y="4611241"/>
              <a:ext cx="3025432" cy="400110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th-TH" sz="2000" b="1" dirty="0">
                  <a:solidFill>
                    <a:schemeClr val="accent4">
                      <a:lumMod val="50000"/>
                    </a:schemeClr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กลุ่มป่วย </a:t>
              </a:r>
              <a:r>
                <a:rPr lang="th-TH" sz="2000" b="1" dirty="0">
                  <a:solidFill>
                    <a:schemeClr val="bg1">
                      <a:lumMod val="50000"/>
                    </a:schemeClr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หาย ไม่พิการ</a:t>
              </a:r>
              <a:endParaRPr lang="th-TH" sz="2000" b="1" dirty="0">
                <a:solidFill>
                  <a:schemeClr val="accent4">
                    <a:lumMod val="5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  <p:sp>
          <p:nvSpPr>
            <p:cNvPr id="20" name="TextBox 15">
              <a:extLst>
                <a:ext uri="{FF2B5EF4-FFF2-40B4-BE49-F238E27FC236}">
                  <a16:creationId xmlns:a16="http://schemas.microsoft.com/office/drawing/2014/main" id="{0DEDEFFB-1787-4CB4-923A-D9814D8E49C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93574" y="5011351"/>
              <a:ext cx="3376261" cy="400110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th-TH" sz="2000" b="1" dirty="0">
                  <a:solidFill>
                    <a:schemeClr val="accent4">
                      <a:lumMod val="50000"/>
                    </a:schemeClr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กลุ่มพิการ/พึ่งพิง </a:t>
              </a:r>
              <a:r>
                <a:rPr lang="th-TH" sz="2000" b="1" dirty="0">
                  <a:solidFill>
                    <a:schemeClr val="bg1">
                      <a:lumMod val="50000"/>
                    </a:schemeClr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คุณภาพชีวิตดี</a:t>
              </a:r>
              <a:endParaRPr lang="th-TH" sz="2000" b="1" dirty="0">
                <a:solidFill>
                  <a:schemeClr val="accent4">
                    <a:lumMod val="5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</p:grpSp>
      <p:sp>
        <p:nvSpPr>
          <p:cNvPr id="23" name="TextBox 15">
            <a:extLst>
              <a:ext uri="{FF2B5EF4-FFF2-40B4-BE49-F238E27FC236}">
                <a16:creationId xmlns:a16="http://schemas.microsoft.com/office/drawing/2014/main" id="{646EDCF5-0253-44A2-BDF6-EEFE7DA8E37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47050" y="6003113"/>
            <a:ext cx="3376261" cy="461665"/>
          </a:xfrm>
          <a:prstGeom prst="rect">
            <a:avLst/>
          </a:prstGeom>
          <a:noFill/>
          <a:ln w="317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th-TH" sz="24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สิ่งแวดล้อม </a:t>
            </a:r>
            <a:r>
              <a:rPr lang="th-TH" sz="2000" b="1" dirty="0">
                <a:solidFill>
                  <a:schemeClr val="bg1">
                    <a:lumMod val="5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ปลอดภัย เอื้อต่อสุขภาพดี</a:t>
            </a:r>
            <a:endParaRPr lang="th-TH" sz="2400" b="1" dirty="0">
              <a:solidFill>
                <a:srgbClr val="00206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grpSp>
        <p:nvGrpSpPr>
          <p:cNvPr id="2" name="กลุ่ม 1">
            <a:extLst>
              <a:ext uri="{FF2B5EF4-FFF2-40B4-BE49-F238E27FC236}">
                <a16:creationId xmlns:a16="http://schemas.microsoft.com/office/drawing/2014/main" id="{3676C0AE-BC97-4B4E-BCEF-E89F9E2C1FF4}"/>
              </a:ext>
            </a:extLst>
          </p:cNvPr>
          <p:cNvGrpSpPr/>
          <p:nvPr/>
        </p:nvGrpSpPr>
        <p:grpSpPr>
          <a:xfrm>
            <a:off x="5064960" y="1957181"/>
            <a:ext cx="3247184" cy="1152712"/>
            <a:chOff x="5437827" y="1957181"/>
            <a:chExt cx="3247184" cy="1152712"/>
          </a:xfrm>
        </p:grpSpPr>
        <p:sp>
          <p:nvSpPr>
            <p:cNvPr id="30" name="TextBox 15">
              <a:extLst>
                <a:ext uri="{FF2B5EF4-FFF2-40B4-BE49-F238E27FC236}">
                  <a16:creationId xmlns:a16="http://schemas.microsoft.com/office/drawing/2014/main" id="{13E2F4CC-ECF6-4995-9AF3-947A4660B25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437827" y="1957181"/>
              <a:ext cx="3247184" cy="400110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th-TH" sz="2000" b="1" dirty="0">
                  <a:solidFill>
                    <a:schemeClr val="accent2">
                      <a:lumMod val="75000"/>
                    </a:schemeClr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สุขภาพกาย </a:t>
              </a:r>
              <a:r>
                <a:rPr lang="th-TH" sz="2000" b="1" dirty="0">
                  <a:solidFill>
                    <a:schemeClr val="bg1">
                      <a:lumMod val="50000"/>
                    </a:schemeClr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ไม่เสี่ยง/ไม่ป่วย โรค</a:t>
              </a:r>
              <a:r>
                <a:rPr lang="en-GB" sz="2000" b="1" dirty="0">
                  <a:solidFill>
                    <a:schemeClr val="bg1">
                      <a:lumMod val="50000"/>
                    </a:schemeClr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NCD</a:t>
              </a:r>
              <a:endParaRPr lang="th-TH" sz="2000" b="1" dirty="0">
                <a:solidFill>
                  <a:schemeClr val="accent2">
                    <a:lumMod val="7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  <p:sp>
          <p:nvSpPr>
            <p:cNvPr id="31" name="TextBox 15">
              <a:extLst>
                <a:ext uri="{FF2B5EF4-FFF2-40B4-BE49-F238E27FC236}">
                  <a16:creationId xmlns:a16="http://schemas.microsoft.com/office/drawing/2014/main" id="{5CF7C061-181A-4816-84BB-532AEB3BBF3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437827" y="2309673"/>
              <a:ext cx="2732245" cy="400110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th-TH" sz="2000" b="1" dirty="0">
                  <a:solidFill>
                    <a:schemeClr val="accent2">
                      <a:lumMod val="75000"/>
                    </a:schemeClr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สุขภาพจิต </a:t>
              </a:r>
              <a:r>
                <a:rPr lang="th-TH" sz="2000" b="1" dirty="0">
                  <a:solidFill>
                    <a:schemeClr val="bg1">
                      <a:lumMod val="50000"/>
                    </a:schemeClr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ไม่เครียดจากการทำงาน</a:t>
              </a:r>
              <a:endParaRPr lang="th-TH" sz="2000" b="1" dirty="0">
                <a:solidFill>
                  <a:schemeClr val="accent2">
                    <a:lumMod val="7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  <p:sp>
          <p:nvSpPr>
            <p:cNvPr id="32" name="TextBox 15">
              <a:extLst>
                <a:ext uri="{FF2B5EF4-FFF2-40B4-BE49-F238E27FC236}">
                  <a16:creationId xmlns:a16="http://schemas.microsoft.com/office/drawing/2014/main" id="{B6E8A972-9966-4FE7-91F0-8B43FDA1908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437828" y="2709783"/>
              <a:ext cx="2283324" cy="400110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th-TH" sz="2000" b="1" dirty="0">
                  <a:solidFill>
                    <a:schemeClr val="accent2">
                      <a:lumMod val="75000"/>
                    </a:schemeClr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สังคม </a:t>
              </a:r>
              <a:r>
                <a:rPr lang="th-TH" sz="2000" b="1" dirty="0">
                  <a:solidFill>
                    <a:schemeClr val="bg1">
                      <a:lumMod val="50000"/>
                    </a:schemeClr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สามัคคี</a:t>
              </a:r>
              <a:r>
                <a:rPr lang="th-TH" sz="2000" b="1" dirty="0">
                  <a:solidFill>
                    <a:schemeClr val="accent2">
                      <a:lumMod val="75000"/>
                    </a:schemeClr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 </a:t>
              </a:r>
              <a:r>
                <a:rPr lang="th-TH" sz="2000" b="1" dirty="0">
                  <a:solidFill>
                    <a:schemeClr val="bg1">
                      <a:lumMod val="50000"/>
                    </a:schemeClr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มีคุณธรรม</a:t>
              </a:r>
              <a:r>
                <a:rPr lang="th-TH" sz="2000" b="1" dirty="0">
                  <a:solidFill>
                    <a:schemeClr val="accent2">
                      <a:lumMod val="75000"/>
                    </a:schemeClr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 </a:t>
              </a:r>
            </a:p>
          </p:txBody>
        </p:sp>
      </p:grpSp>
      <p:grpSp>
        <p:nvGrpSpPr>
          <p:cNvPr id="33" name="กลุ่ม 32">
            <a:extLst>
              <a:ext uri="{FF2B5EF4-FFF2-40B4-BE49-F238E27FC236}">
                <a16:creationId xmlns:a16="http://schemas.microsoft.com/office/drawing/2014/main" id="{2026709C-3184-4AD4-AABF-3E686366DFB5}"/>
              </a:ext>
            </a:extLst>
          </p:cNvPr>
          <p:cNvGrpSpPr/>
          <p:nvPr/>
        </p:nvGrpSpPr>
        <p:grpSpPr>
          <a:xfrm>
            <a:off x="8448356" y="657967"/>
            <a:ext cx="3106900" cy="1207363"/>
            <a:chOff x="8539796" y="1606857"/>
            <a:chExt cx="3106900" cy="1207363"/>
          </a:xfrm>
        </p:grpSpPr>
        <p:sp>
          <p:nvSpPr>
            <p:cNvPr id="34" name="วงรี 33">
              <a:extLst>
                <a:ext uri="{FF2B5EF4-FFF2-40B4-BE49-F238E27FC236}">
                  <a16:creationId xmlns:a16="http://schemas.microsoft.com/office/drawing/2014/main" id="{F1E59336-1D8B-4B4B-8AF8-A34FFF7AFD82}"/>
                </a:ext>
              </a:extLst>
            </p:cNvPr>
            <p:cNvSpPr/>
            <p:nvPr/>
          </p:nvSpPr>
          <p:spPr>
            <a:xfrm>
              <a:off x="8539796" y="1606857"/>
              <a:ext cx="1263380" cy="1207363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grpSp>
          <p:nvGrpSpPr>
            <p:cNvPr id="35" name="กลุ่ม 34">
              <a:extLst>
                <a:ext uri="{FF2B5EF4-FFF2-40B4-BE49-F238E27FC236}">
                  <a16:creationId xmlns:a16="http://schemas.microsoft.com/office/drawing/2014/main" id="{38C034BC-F4E8-4BD3-A236-0651181949AC}"/>
                </a:ext>
              </a:extLst>
            </p:cNvPr>
            <p:cNvGrpSpPr/>
            <p:nvPr/>
          </p:nvGrpSpPr>
          <p:grpSpPr>
            <a:xfrm>
              <a:off x="8603000" y="1674368"/>
              <a:ext cx="3043696" cy="832841"/>
              <a:chOff x="8467383" y="902589"/>
              <a:chExt cx="2614177" cy="760789"/>
            </a:xfrm>
          </p:grpSpPr>
          <p:pic>
            <p:nvPicPr>
              <p:cNvPr id="36" name="รูปภาพ 35">
                <a:extLst>
                  <a:ext uri="{FF2B5EF4-FFF2-40B4-BE49-F238E27FC236}">
                    <a16:creationId xmlns:a16="http://schemas.microsoft.com/office/drawing/2014/main" id="{788A9942-A450-4FD2-BFC7-7E5C63CD978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/>
              <a:srcRect l="41037" r="2409"/>
              <a:stretch/>
            </p:blipFill>
            <p:spPr>
              <a:xfrm>
                <a:off x="8467383" y="960266"/>
                <a:ext cx="1137977" cy="681751"/>
              </a:xfrm>
              <a:prstGeom prst="rect">
                <a:avLst/>
              </a:prstGeom>
            </p:spPr>
          </p:pic>
          <p:sp>
            <p:nvSpPr>
              <p:cNvPr id="37" name="TextBox 15">
                <a:extLst>
                  <a:ext uri="{FF2B5EF4-FFF2-40B4-BE49-F238E27FC236}">
                    <a16:creationId xmlns:a16="http://schemas.microsoft.com/office/drawing/2014/main" id="{6434D1C6-CC09-4365-A91E-7D70078F258E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9582271" y="902589"/>
                <a:ext cx="1499289" cy="456331"/>
              </a:xfrm>
              <a:prstGeom prst="rect">
                <a:avLst/>
              </a:prstGeom>
              <a:noFill/>
              <a:ln w="3175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pPr>
                  <a:defRPr/>
                </a:pPr>
                <a:r>
                  <a:rPr lang="th-TH" sz="3200" b="1" dirty="0">
                    <a:solidFill>
                      <a:srgbClr val="002060"/>
                    </a:solidFill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ระบบสุขภาพ</a:t>
                </a:r>
              </a:p>
            </p:txBody>
          </p:sp>
          <p:sp>
            <p:nvSpPr>
              <p:cNvPr id="38" name="TextBox 15">
                <a:extLst>
                  <a:ext uri="{FF2B5EF4-FFF2-40B4-BE49-F238E27FC236}">
                    <a16:creationId xmlns:a16="http://schemas.microsoft.com/office/drawing/2014/main" id="{9CED8347-7BDD-43D9-9EB6-5C33FE4DD0D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9582272" y="1255081"/>
                <a:ext cx="1230044" cy="408297"/>
              </a:xfrm>
              <a:prstGeom prst="rect">
                <a:avLst/>
              </a:prstGeom>
              <a:noFill/>
              <a:ln w="3175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pPr>
                  <a:defRPr/>
                </a:pPr>
                <a:r>
                  <a:rPr lang="th-TH" b="1" dirty="0">
                    <a:solidFill>
                      <a:schemeClr val="accent1">
                        <a:lumMod val="75000"/>
                      </a:schemeClr>
                    </a:solidFill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ยั่งยืน</a:t>
                </a:r>
              </a:p>
            </p:txBody>
          </p:sp>
        </p:grpSp>
      </p:grpSp>
      <p:grpSp>
        <p:nvGrpSpPr>
          <p:cNvPr id="39" name="กลุ่ม 38">
            <a:extLst>
              <a:ext uri="{FF2B5EF4-FFF2-40B4-BE49-F238E27FC236}">
                <a16:creationId xmlns:a16="http://schemas.microsoft.com/office/drawing/2014/main" id="{F662A680-D57C-487D-9872-F12B6318CEF5}"/>
              </a:ext>
            </a:extLst>
          </p:cNvPr>
          <p:cNvGrpSpPr/>
          <p:nvPr/>
        </p:nvGrpSpPr>
        <p:grpSpPr>
          <a:xfrm>
            <a:off x="5187785" y="657967"/>
            <a:ext cx="2922818" cy="1207363"/>
            <a:chOff x="5619565" y="1606858"/>
            <a:chExt cx="2922818" cy="1207363"/>
          </a:xfrm>
        </p:grpSpPr>
        <p:sp>
          <p:nvSpPr>
            <p:cNvPr id="40" name="วงรี 39">
              <a:extLst>
                <a:ext uri="{FF2B5EF4-FFF2-40B4-BE49-F238E27FC236}">
                  <a16:creationId xmlns:a16="http://schemas.microsoft.com/office/drawing/2014/main" id="{8B89EF70-A689-4149-BEF7-66B2289E1A3C}"/>
                </a:ext>
              </a:extLst>
            </p:cNvPr>
            <p:cNvSpPr/>
            <p:nvPr/>
          </p:nvSpPr>
          <p:spPr>
            <a:xfrm>
              <a:off x="5619565" y="1606858"/>
              <a:ext cx="1263380" cy="1207363"/>
            </a:xfrm>
            <a:prstGeom prst="ellipse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grpSp>
          <p:nvGrpSpPr>
            <p:cNvPr id="41" name="กลุ่ม 40">
              <a:extLst>
                <a:ext uri="{FF2B5EF4-FFF2-40B4-BE49-F238E27FC236}">
                  <a16:creationId xmlns:a16="http://schemas.microsoft.com/office/drawing/2014/main" id="{2EE6D06E-2734-4E7B-8C9F-FE94DDE1E7BA}"/>
                </a:ext>
              </a:extLst>
            </p:cNvPr>
            <p:cNvGrpSpPr/>
            <p:nvPr/>
          </p:nvGrpSpPr>
          <p:grpSpPr>
            <a:xfrm>
              <a:off x="5708389" y="1724791"/>
              <a:ext cx="2833994" cy="850099"/>
              <a:chOff x="5406308" y="888641"/>
              <a:chExt cx="2434069" cy="776554"/>
            </a:xfrm>
          </p:grpSpPr>
          <p:pic>
            <p:nvPicPr>
              <p:cNvPr id="42" name="Picture 185">
                <a:extLst>
                  <a:ext uri="{FF2B5EF4-FFF2-40B4-BE49-F238E27FC236}">
                    <a16:creationId xmlns:a16="http://schemas.microsoft.com/office/drawing/2014/main" id="{B1E5DE57-71DE-4BFC-AF58-91DC899AC4F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406308" y="983443"/>
                <a:ext cx="952839" cy="681752"/>
              </a:xfrm>
              <a:prstGeom prst="rect">
                <a:avLst/>
              </a:prstGeom>
            </p:spPr>
          </p:pic>
          <p:sp>
            <p:nvSpPr>
              <p:cNvPr id="43" name="TextBox 15">
                <a:extLst>
                  <a:ext uri="{FF2B5EF4-FFF2-40B4-BE49-F238E27FC236}">
                    <a16:creationId xmlns:a16="http://schemas.microsoft.com/office/drawing/2014/main" id="{3DF34219-4FE6-45A6-B303-4D0E03E66701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6524033" y="888641"/>
                <a:ext cx="1316344" cy="456331"/>
              </a:xfrm>
              <a:prstGeom prst="rect">
                <a:avLst/>
              </a:prstGeom>
              <a:noFill/>
              <a:ln w="3175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pPr>
                  <a:defRPr/>
                </a:pPr>
                <a:r>
                  <a:rPr lang="th-TH" sz="3200" b="1" dirty="0">
                    <a:solidFill>
                      <a:srgbClr val="7030A0"/>
                    </a:solidFill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เจ้าหน้าที่</a:t>
                </a:r>
              </a:p>
            </p:txBody>
          </p:sp>
          <p:sp>
            <p:nvSpPr>
              <p:cNvPr id="44" name="TextBox 15">
                <a:extLst>
                  <a:ext uri="{FF2B5EF4-FFF2-40B4-BE49-F238E27FC236}">
                    <a16:creationId xmlns:a16="http://schemas.microsoft.com/office/drawing/2014/main" id="{D023BF79-F248-49AC-9327-6A356E262F5F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6524033" y="1241133"/>
                <a:ext cx="1230044" cy="408297"/>
              </a:xfrm>
              <a:prstGeom prst="rect">
                <a:avLst/>
              </a:prstGeom>
              <a:noFill/>
              <a:ln w="3175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pPr>
                  <a:defRPr/>
                </a:pPr>
                <a:r>
                  <a:rPr lang="th-TH" b="1" dirty="0">
                    <a:solidFill>
                      <a:srgbClr val="002060"/>
                    </a:solidFill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มีความสุข</a:t>
                </a:r>
              </a:p>
            </p:txBody>
          </p:sp>
        </p:grpSp>
      </p:grpSp>
      <p:grpSp>
        <p:nvGrpSpPr>
          <p:cNvPr id="45" name="กลุ่ม 44">
            <a:extLst>
              <a:ext uri="{FF2B5EF4-FFF2-40B4-BE49-F238E27FC236}">
                <a16:creationId xmlns:a16="http://schemas.microsoft.com/office/drawing/2014/main" id="{B8978F1E-6B93-457D-BA55-9F44071478E8}"/>
              </a:ext>
            </a:extLst>
          </p:cNvPr>
          <p:cNvGrpSpPr/>
          <p:nvPr/>
        </p:nvGrpSpPr>
        <p:grpSpPr>
          <a:xfrm>
            <a:off x="1640560" y="657967"/>
            <a:ext cx="2755811" cy="1207363"/>
            <a:chOff x="2575328" y="1584313"/>
            <a:chExt cx="2755811" cy="1207363"/>
          </a:xfrm>
        </p:grpSpPr>
        <p:sp>
          <p:nvSpPr>
            <p:cNvPr id="46" name="วงรี 45">
              <a:extLst>
                <a:ext uri="{FF2B5EF4-FFF2-40B4-BE49-F238E27FC236}">
                  <a16:creationId xmlns:a16="http://schemas.microsoft.com/office/drawing/2014/main" id="{C950AC25-229F-4979-8433-DAFA71B98FB0}"/>
                </a:ext>
              </a:extLst>
            </p:cNvPr>
            <p:cNvSpPr/>
            <p:nvPr/>
          </p:nvSpPr>
          <p:spPr>
            <a:xfrm>
              <a:off x="2575328" y="1584313"/>
              <a:ext cx="1263380" cy="1207363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grpSp>
          <p:nvGrpSpPr>
            <p:cNvPr id="47" name="กลุ่ม 46">
              <a:extLst>
                <a:ext uri="{FF2B5EF4-FFF2-40B4-BE49-F238E27FC236}">
                  <a16:creationId xmlns:a16="http://schemas.microsoft.com/office/drawing/2014/main" id="{E0B9933A-BEFE-472D-BF1A-BFC8DB11CF39}"/>
                </a:ext>
              </a:extLst>
            </p:cNvPr>
            <p:cNvGrpSpPr/>
            <p:nvPr/>
          </p:nvGrpSpPr>
          <p:grpSpPr>
            <a:xfrm>
              <a:off x="2668207" y="1671129"/>
              <a:ext cx="2662932" cy="832840"/>
              <a:chOff x="3658416" y="5663802"/>
              <a:chExt cx="2287146" cy="760789"/>
            </a:xfrm>
          </p:grpSpPr>
          <p:sp>
            <p:nvSpPr>
              <p:cNvPr id="48" name="TextBox 15">
                <a:extLst>
                  <a:ext uri="{FF2B5EF4-FFF2-40B4-BE49-F238E27FC236}">
                    <a16:creationId xmlns:a16="http://schemas.microsoft.com/office/drawing/2014/main" id="{33E48954-7BF8-4A82-9BB8-CB6A783D9235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629218" y="5663802"/>
                <a:ext cx="1316344" cy="456331"/>
              </a:xfrm>
              <a:prstGeom prst="rect">
                <a:avLst/>
              </a:prstGeom>
              <a:noFill/>
              <a:ln w="3175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pPr>
                  <a:defRPr/>
                </a:pPr>
                <a:r>
                  <a:rPr lang="th-TH" sz="3200" b="1" dirty="0">
                    <a:solidFill>
                      <a:schemeClr val="accent2">
                        <a:lumMod val="75000"/>
                      </a:schemeClr>
                    </a:solidFill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ประชาชน</a:t>
                </a:r>
              </a:p>
            </p:txBody>
          </p:sp>
          <p:sp>
            <p:nvSpPr>
              <p:cNvPr id="49" name="TextBox 15">
                <a:extLst>
                  <a:ext uri="{FF2B5EF4-FFF2-40B4-BE49-F238E27FC236}">
                    <a16:creationId xmlns:a16="http://schemas.microsoft.com/office/drawing/2014/main" id="{0E3BF287-67B3-4937-BAC5-B81019C97ADF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629218" y="6016294"/>
                <a:ext cx="1230044" cy="408297"/>
              </a:xfrm>
              <a:prstGeom prst="rect">
                <a:avLst/>
              </a:prstGeom>
              <a:noFill/>
              <a:ln w="3175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pPr>
                  <a:defRPr/>
                </a:pPr>
                <a:r>
                  <a:rPr lang="th-TH" b="1" dirty="0">
                    <a:solidFill>
                      <a:schemeClr val="accent4">
                        <a:lumMod val="50000"/>
                      </a:schemeClr>
                    </a:solidFill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สุขภาพดี</a:t>
                </a:r>
              </a:p>
            </p:txBody>
          </p:sp>
          <p:pic>
            <p:nvPicPr>
              <p:cNvPr id="50" name="Picture 2" descr="à¸£à¸¹à¸à¸ à¸²à¸à¸à¸µà¹à¹à¸à¸µà¹à¸¢à¸§à¸à¹à¸­à¸">
                <a:extLst>
                  <a:ext uri="{FF2B5EF4-FFF2-40B4-BE49-F238E27FC236}">
                    <a16:creationId xmlns:a16="http://schemas.microsoft.com/office/drawing/2014/main" id="{4E39958C-6031-4140-B9DC-243D528D5F7C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658416" y="5936518"/>
                <a:ext cx="940068" cy="44395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pic>
        <p:nvPicPr>
          <p:cNvPr id="51" name="Picture 96">
            <a:extLst>
              <a:ext uri="{FF2B5EF4-FFF2-40B4-BE49-F238E27FC236}">
                <a16:creationId xmlns:a16="http://schemas.microsoft.com/office/drawing/2014/main" id="{17BA8DF7-998F-4382-8C7B-CDE7DDF6CB0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20341" y="5905725"/>
            <a:ext cx="614400" cy="52143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pSp>
        <p:nvGrpSpPr>
          <p:cNvPr id="58" name="กลุ่ม 57">
            <a:extLst>
              <a:ext uri="{FF2B5EF4-FFF2-40B4-BE49-F238E27FC236}">
                <a16:creationId xmlns:a16="http://schemas.microsoft.com/office/drawing/2014/main" id="{EEF1B8CA-40D9-42BC-A2D1-4F5F35D5066B}"/>
              </a:ext>
            </a:extLst>
          </p:cNvPr>
          <p:cNvGrpSpPr/>
          <p:nvPr/>
        </p:nvGrpSpPr>
        <p:grpSpPr>
          <a:xfrm>
            <a:off x="8004287" y="4315901"/>
            <a:ext cx="2151518" cy="675884"/>
            <a:chOff x="8043943" y="1928469"/>
            <a:chExt cx="2151518" cy="675884"/>
          </a:xfrm>
        </p:grpSpPr>
        <p:sp>
          <p:nvSpPr>
            <p:cNvPr id="52" name="ชื่อเรื่อง 1">
              <a:extLst>
                <a:ext uri="{FF2B5EF4-FFF2-40B4-BE49-F238E27FC236}">
                  <a16:creationId xmlns:a16="http://schemas.microsoft.com/office/drawing/2014/main" id="{8705F8C5-E29A-47B8-879C-29B792D11683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8445632" y="2014993"/>
              <a:ext cx="1749829" cy="5893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 eaLnBrk="0" hangingPunct="0">
                <a:defRPr/>
              </a:pPr>
              <a:r>
                <a:rPr lang="th-TH" sz="2400" b="1" dirty="0">
                  <a:solidFill>
                    <a:srgbClr val="008000"/>
                  </a:solidFill>
                  <a:latin typeface="TH SarabunPSK" panose="020B0500040200020003" pitchFamily="34" charset="-34"/>
                  <a:ea typeface="+mj-ea"/>
                  <a:cs typeface="TH SarabunPSK" panose="020B0500040200020003" pitchFamily="34" charset="-34"/>
                </a:rPr>
                <a:t>การเงินการคลัง</a:t>
              </a:r>
            </a:p>
          </p:txBody>
        </p:sp>
        <p:pic>
          <p:nvPicPr>
            <p:cNvPr id="53" name="Picture 2">
              <a:extLst>
                <a:ext uri="{FF2B5EF4-FFF2-40B4-BE49-F238E27FC236}">
                  <a16:creationId xmlns:a16="http://schemas.microsoft.com/office/drawing/2014/main" id="{BDD661C6-966E-4A1F-9977-FED3C43EB462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43943" y="1928469"/>
              <a:ext cx="572532" cy="531824"/>
            </a:xfrm>
            <a:prstGeom prst="rect">
              <a:avLst/>
            </a:prstGeo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</p:pic>
      </p:grpSp>
      <p:grpSp>
        <p:nvGrpSpPr>
          <p:cNvPr id="59" name="กลุ่ม 58">
            <a:extLst>
              <a:ext uri="{FF2B5EF4-FFF2-40B4-BE49-F238E27FC236}">
                <a16:creationId xmlns:a16="http://schemas.microsoft.com/office/drawing/2014/main" id="{588E6479-7A11-410D-9FEF-4B4C549B623E}"/>
              </a:ext>
            </a:extLst>
          </p:cNvPr>
          <p:cNvGrpSpPr/>
          <p:nvPr/>
        </p:nvGrpSpPr>
        <p:grpSpPr>
          <a:xfrm>
            <a:off x="8004287" y="3289816"/>
            <a:ext cx="3304777" cy="589360"/>
            <a:chOff x="8043943" y="3040323"/>
            <a:chExt cx="3304777" cy="589360"/>
          </a:xfrm>
        </p:grpSpPr>
        <p:pic>
          <p:nvPicPr>
            <p:cNvPr id="54" name="Picture 185">
              <a:extLst>
                <a:ext uri="{FF2B5EF4-FFF2-40B4-BE49-F238E27FC236}">
                  <a16:creationId xmlns:a16="http://schemas.microsoft.com/office/drawing/2014/main" id="{B8456A61-80EA-4CB1-88EE-CCBDBEDC0C14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43943" y="3109893"/>
              <a:ext cx="483578" cy="345998"/>
            </a:xfrm>
            <a:prstGeom prst="rect">
              <a:avLst/>
            </a:prstGeom>
          </p:spPr>
        </p:pic>
        <p:sp>
          <p:nvSpPr>
            <p:cNvPr id="55" name="ชื่อเรื่อง 1">
              <a:extLst>
                <a:ext uri="{FF2B5EF4-FFF2-40B4-BE49-F238E27FC236}">
                  <a16:creationId xmlns:a16="http://schemas.microsoft.com/office/drawing/2014/main" id="{4EF3BAB3-6E50-49C6-A1EC-917B771C4528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8616475" y="3040323"/>
              <a:ext cx="2732245" cy="5893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eaLnBrk="0" hangingPunct="0">
                <a:defRPr/>
              </a:pPr>
              <a:r>
                <a:rPr lang="th-TH" sz="2400" b="1" dirty="0">
                  <a:solidFill>
                    <a:srgbClr val="008000"/>
                  </a:solidFill>
                  <a:latin typeface="TH SarabunPSK" panose="020B0500040200020003" pitchFamily="34" charset="-34"/>
                  <a:ea typeface="+mj-ea"/>
                  <a:cs typeface="TH SarabunPSK" panose="020B0500040200020003" pitchFamily="34" charset="-34"/>
                </a:rPr>
                <a:t>อัตรากำลังคนด้านสุขภาพ</a:t>
              </a:r>
            </a:p>
          </p:txBody>
        </p:sp>
      </p:grpSp>
      <p:grpSp>
        <p:nvGrpSpPr>
          <p:cNvPr id="61" name="กลุ่ม 60">
            <a:extLst>
              <a:ext uri="{FF2B5EF4-FFF2-40B4-BE49-F238E27FC236}">
                <a16:creationId xmlns:a16="http://schemas.microsoft.com/office/drawing/2014/main" id="{ACFAE220-E17A-4F1F-922E-39F72F4F22EC}"/>
              </a:ext>
            </a:extLst>
          </p:cNvPr>
          <p:cNvGrpSpPr/>
          <p:nvPr/>
        </p:nvGrpSpPr>
        <p:grpSpPr>
          <a:xfrm>
            <a:off x="8004326" y="5491044"/>
            <a:ext cx="4063865" cy="589360"/>
            <a:chOff x="7935790" y="4158277"/>
            <a:chExt cx="4063865" cy="589360"/>
          </a:xfrm>
        </p:grpSpPr>
        <p:sp>
          <p:nvSpPr>
            <p:cNvPr id="57" name="ชื่อเรื่อง 1">
              <a:extLst>
                <a:ext uri="{FF2B5EF4-FFF2-40B4-BE49-F238E27FC236}">
                  <a16:creationId xmlns:a16="http://schemas.microsoft.com/office/drawing/2014/main" id="{39209BDE-6E8A-4075-AF6D-07780163F5D9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8616475" y="4158277"/>
              <a:ext cx="3383180" cy="5893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eaLnBrk="0" hangingPunct="0">
                <a:defRPr/>
              </a:pPr>
              <a:r>
                <a:rPr lang="th-TH" sz="2400" b="1" dirty="0">
                  <a:solidFill>
                    <a:srgbClr val="008000"/>
                  </a:solidFill>
                  <a:latin typeface="TH SarabunPSK" panose="020B0500040200020003" pitchFamily="34" charset="-34"/>
                  <a:ea typeface="+mj-ea"/>
                  <a:cs typeface="TH SarabunPSK" panose="020B0500040200020003" pitchFamily="34" charset="-34"/>
                </a:rPr>
                <a:t>ระบบข้อมูลและเทคโนโลยีสารสนเทศ</a:t>
              </a:r>
            </a:p>
          </p:txBody>
        </p:sp>
        <p:pic>
          <p:nvPicPr>
            <p:cNvPr id="60" name="Picture 35">
              <a:extLst>
                <a:ext uri="{FF2B5EF4-FFF2-40B4-BE49-F238E27FC236}">
                  <a16:creationId xmlns:a16="http://schemas.microsoft.com/office/drawing/2014/main" id="{F144D8A3-5E18-46FA-8B3B-459BBD8908DA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35790" y="4253648"/>
              <a:ext cx="680685" cy="400110"/>
            </a:xfrm>
            <a:prstGeom prst="rect">
              <a:avLst/>
            </a:prstGeo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</p:pic>
      </p:grpSp>
      <p:pic>
        <p:nvPicPr>
          <p:cNvPr id="62" name="Picture 199">
            <a:extLst>
              <a:ext uri="{FF2B5EF4-FFF2-40B4-BE49-F238E27FC236}">
                <a16:creationId xmlns:a16="http://schemas.microsoft.com/office/drawing/2014/main" id="{C2734F7D-CD54-46A2-A50D-93AB3369CA94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8884" y="2158137"/>
            <a:ext cx="558981" cy="49413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63" name="ชื่อเรื่อง 1">
            <a:extLst>
              <a:ext uri="{FF2B5EF4-FFF2-40B4-BE49-F238E27FC236}">
                <a16:creationId xmlns:a16="http://schemas.microsoft.com/office/drawing/2014/main" id="{D3EF31DF-508D-49E5-B084-8C8CB1BA1552}"/>
              </a:ext>
            </a:extLst>
          </p:cNvPr>
          <p:cNvSpPr txBox="1">
            <a:spLocks/>
          </p:cNvSpPr>
          <p:nvPr/>
        </p:nvSpPr>
        <p:spPr bwMode="auto">
          <a:xfrm>
            <a:off x="8576818" y="2129387"/>
            <a:ext cx="2732245" cy="589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eaLnBrk="0" hangingPunct="0">
              <a:defRPr/>
            </a:pPr>
            <a:r>
              <a:rPr lang="th-TH" sz="2400" b="1" dirty="0">
                <a:solidFill>
                  <a:srgbClr val="008000"/>
                </a:solidFill>
                <a:latin typeface="TH SarabunPSK" panose="020B0500040200020003" pitchFamily="34" charset="-34"/>
                <a:ea typeface="+mj-ea"/>
                <a:cs typeface="TH SarabunPSK" panose="020B0500040200020003" pitchFamily="34" charset="-34"/>
              </a:rPr>
              <a:t>ระบบบริการสุขภาพ</a:t>
            </a:r>
          </a:p>
        </p:txBody>
      </p:sp>
      <p:sp>
        <p:nvSpPr>
          <p:cNvPr id="66" name="TextBox 15">
            <a:extLst>
              <a:ext uri="{FF2B5EF4-FFF2-40B4-BE49-F238E27FC236}">
                <a16:creationId xmlns:a16="http://schemas.microsoft.com/office/drawing/2014/main" id="{B3B749FE-A624-4F16-9944-C57E2941F34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76818" y="2669883"/>
            <a:ext cx="3247184" cy="400110"/>
          </a:xfrm>
          <a:prstGeom prst="rect">
            <a:avLst/>
          </a:prstGeom>
          <a:noFill/>
          <a:ln w="317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th-TH" sz="2000" b="1" dirty="0">
                <a:solidFill>
                  <a:schemeClr val="bg1">
                    <a:lumMod val="5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มีคุณภาพ มาตรฐาน</a:t>
            </a:r>
          </a:p>
        </p:txBody>
      </p:sp>
      <p:sp>
        <p:nvSpPr>
          <p:cNvPr id="67" name="TextBox 15">
            <a:extLst>
              <a:ext uri="{FF2B5EF4-FFF2-40B4-BE49-F238E27FC236}">
                <a16:creationId xmlns:a16="http://schemas.microsoft.com/office/drawing/2014/main" id="{1F05F7C2-D741-4982-96B0-70E48D654C1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76818" y="3860529"/>
            <a:ext cx="3247184" cy="400110"/>
          </a:xfrm>
          <a:prstGeom prst="rect">
            <a:avLst/>
          </a:prstGeom>
          <a:noFill/>
          <a:ln w="317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th-TH" sz="2000" b="1" dirty="0">
                <a:solidFill>
                  <a:schemeClr val="bg1">
                    <a:lumMod val="5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พอเพียง มีสมรรถนะ</a:t>
            </a:r>
          </a:p>
        </p:txBody>
      </p:sp>
      <p:sp>
        <p:nvSpPr>
          <p:cNvPr id="68" name="TextBox 15">
            <a:extLst>
              <a:ext uri="{FF2B5EF4-FFF2-40B4-BE49-F238E27FC236}">
                <a16:creationId xmlns:a16="http://schemas.microsoft.com/office/drawing/2014/main" id="{8053801C-92D0-4B0E-A085-C5F147038ED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81100" y="4937394"/>
            <a:ext cx="3247184" cy="400110"/>
          </a:xfrm>
          <a:prstGeom prst="rect">
            <a:avLst/>
          </a:prstGeom>
          <a:noFill/>
          <a:ln w="317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th-TH" sz="2000" b="1" dirty="0">
                <a:solidFill>
                  <a:schemeClr val="bg1">
                    <a:lumMod val="5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พอเพียง มีความมั่นคง ยั่งยืน</a:t>
            </a:r>
          </a:p>
        </p:txBody>
      </p:sp>
      <p:sp>
        <p:nvSpPr>
          <p:cNvPr id="69" name="TextBox 15">
            <a:extLst>
              <a:ext uri="{FF2B5EF4-FFF2-40B4-BE49-F238E27FC236}">
                <a16:creationId xmlns:a16="http://schemas.microsoft.com/office/drawing/2014/main" id="{A5865616-7B54-47A0-925F-D457255C92F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85011" y="6069383"/>
            <a:ext cx="3247184" cy="400110"/>
          </a:xfrm>
          <a:prstGeom prst="rect">
            <a:avLst/>
          </a:prstGeom>
          <a:noFill/>
          <a:ln w="317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th-TH" sz="2000" b="1" dirty="0">
                <a:solidFill>
                  <a:schemeClr val="bg1">
                    <a:lumMod val="5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มีคุณภาพ ประสิทธิภาพ ทันสมัย</a:t>
            </a:r>
          </a:p>
        </p:txBody>
      </p:sp>
    </p:spTree>
    <p:extLst>
      <p:ext uri="{BB962C8B-B14F-4D97-AF65-F5344CB8AC3E}">
        <p14:creationId xmlns:p14="http://schemas.microsoft.com/office/powerpoint/2010/main" val="50878738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D18CE622-A070-407A-940B-22C0501E4CB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2609" t="16601" r="13805" b="10320"/>
          <a:stretch/>
        </p:blipFill>
        <p:spPr>
          <a:xfrm>
            <a:off x="0" y="-1"/>
            <a:ext cx="12191999" cy="67586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662870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3FF2B98D-2C0B-4488-9B04-6FBC8AE3B90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2717" t="17182" r="13696" b="9933"/>
          <a:stretch/>
        </p:blipFill>
        <p:spPr>
          <a:xfrm>
            <a:off x="0" y="-1"/>
            <a:ext cx="12191999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04353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4B81815-4C72-421A-8EB4-97B50C80A62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2499" t="16989" r="13696" b="9932"/>
          <a:stretch/>
        </p:blipFill>
        <p:spPr>
          <a:xfrm>
            <a:off x="0" y="106017"/>
            <a:ext cx="12192000" cy="67519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399951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7834C35E-A756-418D-89B8-12F73778865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2391" t="15636" r="13805" b="11479"/>
          <a:stretch/>
        </p:blipFill>
        <p:spPr>
          <a:xfrm>
            <a:off x="0" y="106016"/>
            <a:ext cx="12192000" cy="67519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48109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13482D2D-971F-4269-B1BD-FC894A1D869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2500" t="17955" r="13913" b="8966"/>
          <a:stretch/>
        </p:blipFill>
        <p:spPr>
          <a:xfrm>
            <a:off x="99918" y="132522"/>
            <a:ext cx="12092082" cy="67254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234678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513DD59D-EE63-4FC1-A028-AEEE3217E6A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2500" t="16601" r="13805" b="10320"/>
          <a:stretch/>
        </p:blipFill>
        <p:spPr>
          <a:xfrm>
            <a:off x="-12836" y="0"/>
            <a:ext cx="1220483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34898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D4D358EE-CFEF-45D5-A614-C63857667DF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2391" t="17569" r="14021" b="8579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841612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9F8D006-D510-4010-87D0-F992FF7FD60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717" t="14668" r="3804" b="6258"/>
          <a:stretch/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956542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CDC82F5-72E9-4335-A456-F88EC653313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663" t="14959" r="3859" b="5968"/>
          <a:stretch/>
        </p:blipFill>
        <p:spPr>
          <a:xfrm>
            <a:off x="132522" y="0"/>
            <a:ext cx="1204622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5231654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>
            <a:extLst>
              <a:ext uri="{FF2B5EF4-FFF2-40B4-BE49-F238E27FC236}">
                <a16:creationId xmlns:a16="http://schemas.microsoft.com/office/drawing/2014/main" id="{15E10250-9722-45A4-973A-AE686444952D}"/>
              </a:ext>
            </a:extLst>
          </p:cNvPr>
          <p:cNvSpPr/>
          <p:nvPr/>
        </p:nvSpPr>
        <p:spPr>
          <a:xfrm>
            <a:off x="216194" y="299187"/>
            <a:ext cx="11671006" cy="6851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th-TH" sz="3600" b="1" dirty="0">
                <a:solidFill>
                  <a:srgbClr val="0070C0"/>
                </a:solidFill>
                <a:effectLst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(ตัวอย่าง)การจัดทำแผนปฏิบัติการ (</a:t>
            </a:r>
            <a:r>
              <a:rPr lang="en-GB" sz="3600" b="1" dirty="0">
                <a:solidFill>
                  <a:srgbClr val="0070C0"/>
                </a:solidFill>
                <a:effectLst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Action Plan) </a:t>
            </a:r>
            <a:r>
              <a:rPr lang="th-TH" sz="3600" b="1" dirty="0">
                <a:solidFill>
                  <a:srgbClr val="0070C0"/>
                </a:solidFill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ปีงบประมาณ ๒๕๖๔</a:t>
            </a:r>
            <a:endParaRPr lang="en-US" sz="3600" b="1" dirty="0">
              <a:solidFill>
                <a:srgbClr val="0070C0"/>
              </a:solidFill>
              <a:effectLst/>
              <a:latin typeface="TH SarabunPSK" panose="020B0500040200020003" pitchFamily="34" charset="-34"/>
              <a:ea typeface="Calibri" panose="020F0502020204030204" pitchFamily="34" charset="0"/>
              <a:cs typeface="TH SarabunPSK" panose="020B0500040200020003" pitchFamily="34" charset="-34"/>
            </a:endParaRPr>
          </a:p>
        </p:txBody>
      </p:sp>
      <p:sp>
        <p:nvSpPr>
          <p:cNvPr id="4" name="สี่เหลี่ยมผืนผ้า 3">
            <a:extLst>
              <a:ext uri="{FF2B5EF4-FFF2-40B4-BE49-F238E27FC236}">
                <a16:creationId xmlns:a16="http://schemas.microsoft.com/office/drawing/2014/main" id="{2DE62B67-74AE-4621-BEF0-EE160914D19A}"/>
              </a:ext>
            </a:extLst>
          </p:cNvPr>
          <p:cNvSpPr/>
          <p:nvPr/>
        </p:nvSpPr>
        <p:spPr>
          <a:xfrm>
            <a:off x="765043" y="932209"/>
            <a:ext cx="1057330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24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ยุทธศาสตร์ </a:t>
            </a:r>
            <a:r>
              <a:rPr lang="en-GB" sz="24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:</a:t>
            </a:r>
            <a:r>
              <a:rPr lang="th-TH" sz="2400" b="1" dirty="0">
                <a:solidFill>
                  <a:srgbClr val="008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พัฒนาประสิทธิภาพการบริหารการเงินการคลัง</a:t>
            </a:r>
          </a:p>
        </p:txBody>
      </p:sp>
      <p:sp>
        <p:nvSpPr>
          <p:cNvPr id="5" name="สี่เหลี่ยมผืนผ้า 4">
            <a:extLst>
              <a:ext uri="{FF2B5EF4-FFF2-40B4-BE49-F238E27FC236}">
                <a16:creationId xmlns:a16="http://schemas.microsoft.com/office/drawing/2014/main" id="{643EA819-EE86-4605-8FCE-0ABE3417465E}"/>
              </a:ext>
            </a:extLst>
          </p:cNvPr>
          <p:cNvSpPr/>
          <p:nvPr/>
        </p:nvSpPr>
        <p:spPr>
          <a:xfrm>
            <a:off x="761726" y="1351823"/>
            <a:ext cx="1057330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24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เป้าหมาย </a:t>
            </a:r>
            <a:r>
              <a:rPr lang="en-GB" sz="24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:</a:t>
            </a:r>
            <a:r>
              <a:rPr lang="th-TH" sz="24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24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จัดการระบบสุขภาพ ให้มีความมั่นคง ยั่งยืน</a:t>
            </a:r>
            <a:endParaRPr lang="en-US" sz="2400" dirty="0">
              <a:latin typeface="TH SarabunPSK" panose="020B0500040200020003" pitchFamily="34" charset="-34"/>
              <a:ea typeface="Calibri" panose="020F0502020204030204" pitchFamily="34" charset="0"/>
              <a:cs typeface="TH SarabunPSK" panose="020B0500040200020003" pitchFamily="34" charset="-34"/>
            </a:endParaRPr>
          </a:p>
        </p:txBody>
      </p:sp>
      <p:sp>
        <p:nvSpPr>
          <p:cNvPr id="6" name="สี่เหลี่ยมผืนผ้า 5">
            <a:extLst>
              <a:ext uri="{FF2B5EF4-FFF2-40B4-BE49-F238E27FC236}">
                <a16:creationId xmlns:a16="http://schemas.microsoft.com/office/drawing/2014/main" id="{11F2EAF8-1D19-403D-826A-4A053B499345}"/>
              </a:ext>
            </a:extLst>
          </p:cNvPr>
          <p:cNvSpPr/>
          <p:nvPr/>
        </p:nvSpPr>
        <p:spPr>
          <a:xfrm>
            <a:off x="786572" y="2248649"/>
            <a:ext cx="1052361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24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กลยุทธ์ </a:t>
            </a:r>
            <a:r>
              <a:rPr lang="en-GB" sz="24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:</a:t>
            </a:r>
            <a:r>
              <a:rPr lang="th-TH" sz="24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2400" b="1" dirty="0">
                <a:solidFill>
                  <a:schemeClr val="bg1">
                    <a:lumMod val="5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พัฒนาคุณภาพบัญชี/แผนการเงิน/ระบบการเฝ้าระวังทางการเงิน</a:t>
            </a:r>
          </a:p>
        </p:txBody>
      </p:sp>
      <p:graphicFrame>
        <p:nvGraphicFramePr>
          <p:cNvPr id="7" name="ตาราง 6">
            <a:extLst>
              <a:ext uri="{FF2B5EF4-FFF2-40B4-BE49-F238E27FC236}">
                <a16:creationId xmlns:a16="http://schemas.microsoft.com/office/drawing/2014/main" id="{CF475FF4-88CD-448A-8861-0DF753312D5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49891368"/>
              </p:ext>
            </p:extLst>
          </p:nvPr>
        </p:nvGraphicFramePr>
        <p:xfrm>
          <a:off x="212875" y="3352218"/>
          <a:ext cx="11671005" cy="24612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762128">
                  <a:extLst>
                    <a:ext uri="{9D8B030D-6E8A-4147-A177-3AD203B41FA5}">
                      <a16:colId xmlns:a16="http://schemas.microsoft.com/office/drawing/2014/main" val="1812261697"/>
                    </a:ext>
                  </a:extLst>
                </a:gridCol>
                <a:gridCol w="1162601">
                  <a:extLst>
                    <a:ext uri="{9D8B030D-6E8A-4147-A177-3AD203B41FA5}">
                      <a16:colId xmlns:a16="http://schemas.microsoft.com/office/drawing/2014/main" val="882465492"/>
                    </a:ext>
                  </a:extLst>
                </a:gridCol>
                <a:gridCol w="1868398">
                  <a:extLst>
                    <a:ext uri="{9D8B030D-6E8A-4147-A177-3AD203B41FA5}">
                      <a16:colId xmlns:a16="http://schemas.microsoft.com/office/drawing/2014/main" val="3464463144"/>
                    </a:ext>
                  </a:extLst>
                </a:gridCol>
                <a:gridCol w="1236869">
                  <a:extLst>
                    <a:ext uri="{9D8B030D-6E8A-4147-A177-3AD203B41FA5}">
                      <a16:colId xmlns:a16="http://schemas.microsoft.com/office/drawing/2014/main" val="817276764"/>
                    </a:ext>
                  </a:extLst>
                </a:gridCol>
                <a:gridCol w="1179730">
                  <a:extLst>
                    <a:ext uri="{9D8B030D-6E8A-4147-A177-3AD203B41FA5}">
                      <a16:colId xmlns:a16="http://schemas.microsoft.com/office/drawing/2014/main" val="1543728007"/>
                    </a:ext>
                  </a:extLst>
                </a:gridCol>
                <a:gridCol w="1413279">
                  <a:extLst>
                    <a:ext uri="{9D8B030D-6E8A-4147-A177-3AD203B41FA5}">
                      <a16:colId xmlns:a16="http://schemas.microsoft.com/office/drawing/2014/main" val="1136112160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1245329877"/>
                    </a:ext>
                  </a:extLst>
                </a:gridCol>
                <a:gridCol w="1073426">
                  <a:extLst>
                    <a:ext uri="{9D8B030D-6E8A-4147-A177-3AD203B41FA5}">
                      <a16:colId xmlns:a16="http://schemas.microsoft.com/office/drawing/2014/main" val="2711791622"/>
                    </a:ext>
                  </a:extLst>
                </a:gridCol>
                <a:gridCol w="1060174">
                  <a:extLst>
                    <a:ext uri="{9D8B030D-6E8A-4147-A177-3AD203B41FA5}">
                      <a16:colId xmlns:a16="http://schemas.microsoft.com/office/drawing/2014/main" val="2212762543"/>
                    </a:ext>
                  </a:extLst>
                </a:gridCol>
              </a:tblGrid>
              <a:tr h="400304"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แผนงาน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วัตถุประสงค์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โครงการ/กิจกรรมหลัก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วัตถุประสงค์</a:t>
                      </a:r>
                    </a:p>
                    <a:p>
                      <a:pPr algn="ctr"/>
                      <a:r>
                        <a:rPr lang="th-TH" sz="2000" b="1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โครงการ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กลุ่มเป้าหมาย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000" b="1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ตัวชี้วัดโครงการ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000" b="1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ระยะเวลา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h-TH" sz="2000" b="1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งบประมาณ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000" b="1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ผู้รับผิดชอบ</a:t>
                      </a:r>
                    </a:p>
                    <a:p>
                      <a:pPr algn="ctr"/>
                      <a:endParaRPr lang="th-TH" sz="2000" b="1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60900330"/>
                  </a:ext>
                </a:extLst>
              </a:tr>
              <a:tr h="406908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800" b="1" kern="1200" dirty="0">
                          <a:solidFill>
                            <a:srgbClr val="008000"/>
                          </a:solidFill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แผนพัฒนาคุณภาพบัญชีหน่วยบริการ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8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8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๑.อบรมผู้รับผิดชอบ/ผู้เกี่ยวข้องข้อมูลทางบัญชี</a:t>
                      </a:r>
                      <a:endParaRPr lang="en-US" sz="18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80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80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80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80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80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80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72133389"/>
                  </a:ext>
                </a:extLst>
              </a:tr>
              <a:tr h="406908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h-TH" sz="1800" b="1" kern="1200" dirty="0">
                        <a:solidFill>
                          <a:srgbClr val="008000"/>
                        </a:solidFill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8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8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๒.อบรมผู้รับผิดชอบตรวจคุณภาพบัญชีระดับจังหวัด/อำเภอ</a:t>
                      </a:r>
                      <a:endParaRPr lang="en-US" sz="18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80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80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80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80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80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80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6304474"/>
                  </a:ext>
                </a:extLst>
              </a:tr>
            </a:tbl>
          </a:graphicData>
        </a:graphic>
      </p:graphicFrame>
      <p:sp>
        <p:nvSpPr>
          <p:cNvPr id="9" name="สี่เหลี่ยมผืนผ้า 4">
            <a:extLst>
              <a:ext uri="{FF2B5EF4-FFF2-40B4-BE49-F238E27FC236}">
                <a16:creationId xmlns:a16="http://schemas.microsoft.com/office/drawing/2014/main" id="{7A307B81-B4DF-4094-8E82-242661DF612A}"/>
              </a:ext>
            </a:extLst>
          </p:cNvPr>
          <p:cNvSpPr/>
          <p:nvPr/>
        </p:nvSpPr>
        <p:spPr>
          <a:xfrm>
            <a:off x="786572" y="1813488"/>
            <a:ext cx="1057330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24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ตัวชี้วัด </a:t>
            </a:r>
            <a:r>
              <a:rPr lang="en-GB" sz="24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:</a:t>
            </a:r>
            <a:r>
              <a:rPr lang="th-TH" sz="24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2400" dirty="0"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โรงพยาบาลทุกแห่ง มีดัชนีความเสี่ยงด้านการเงิน อยู่ในระดับปกติ</a:t>
            </a:r>
            <a:r>
              <a:rPr lang="en-GB" sz="2400" dirty="0"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 </a:t>
            </a:r>
            <a:r>
              <a:rPr lang="th-TH" sz="2400" dirty="0"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(ระดับ ๐ – ๓)</a:t>
            </a:r>
            <a:endParaRPr lang="en-US" sz="2400" dirty="0">
              <a:latin typeface="TH SarabunPSK" panose="020B0500040200020003" pitchFamily="34" charset="-34"/>
              <a:ea typeface="Calibri" panose="020F0502020204030204" pitchFamily="34" charset="0"/>
              <a:cs typeface="TH SarabunPSK" panose="020B0500040200020003" pitchFamily="34" charset="-34"/>
            </a:endParaRPr>
          </a:p>
        </p:txBody>
      </p:sp>
      <p:sp>
        <p:nvSpPr>
          <p:cNvPr id="10" name="สี่เหลี่ยมผืนผ้า 4">
            <a:extLst>
              <a:ext uri="{FF2B5EF4-FFF2-40B4-BE49-F238E27FC236}">
                <a16:creationId xmlns:a16="http://schemas.microsoft.com/office/drawing/2014/main" id="{DEA4091B-EACA-414B-9A4F-C2EDA67D79BE}"/>
              </a:ext>
            </a:extLst>
          </p:cNvPr>
          <p:cNvSpPr/>
          <p:nvPr/>
        </p:nvSpPr>
        <p:spPr>
          <a:xfrm>
            <a:off x="786572" y="2697582"/>
            <a:ext cx="1057330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24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เป้าหมาย </a:t>
            </a:r>
            <a:r>
              <a:rPr lang="en-GB" sz="24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:</a:t>
            </a:r>
            <a:endParaRPr lang="en-US" sz="2400" dirty="0">
              <a:latin typeface="TH SarabunPSK" panose="020B0500040200020003" pitchFamily="34" charset="-34"/>
              <a:ea typeface="Calibri" panose="020F0502020204030204" pitchFamily="34" charset="0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1322985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สี่เหลี่ยมผืนผ้า 46">
            <a:extLst>
              <a:ext uri="{FF2B5EF4-FFF2-40B4-BE49-F238E27FC236}">
                <a16:creationId xmlns:a16="http://schemas.microsoft.com/office/drawing/2014/main" id="{003232DA-A077-4008-91CD-7F2F12A90E5F}"/>
              </a:ext>
            </a:extLst>
          </p:cNvPr>
          <p:cNvSpPr/>
          <p:nvPr/>
        </p:nvSpPr>
        <p:spPr>
          <a:xfrm>
            <a:off x="4440796" y="3162396"/>
            <a:ext cx="2865560" cy="88620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grpSp>
        <p:nvGrpSpPr>
          <p:cNvPr id="6" name="กลุ่ม 5">
            <a:extLst>
              <a:ext uri="{FF2B5EF4-FFF2-40B4-BE49-F238E27FC236}">
                <a16:creationId xmlns:a16="http://schemas.microsoft.com/office/drawing/2014/main" id="{B934F9E6-D0AB-4972-A7AA-BC3DA363615B}"/>
              </a:ext>
            </a:extLst>
          </p:cNvPr>
          <p:cNvGrpSpPr/>
          <p:nvPr/>
        </p:nvGrpSpPr>
        <p:grpSpPr>
          <a:xfrm>
            <a:off x="4036397" y="3232795"/>
            <a:ext cx="3578000" cy="844020"/>
            <a:chOff x="3848457" y="4085170"/>
            <a:chExt cx="3578000" cy="844020"/>
          </a:xfrm>
        </p:grpSpPr>
        <p:sp>
          <p:nvSpPr>
            <p:cNvPr id="4" name="TextBox 15">
              <a:extLst>
                <a:ext uri="{FF2B5EF4-FFF2-40B4-BE49-F238E27FC236}">
                  <a16:creationId xmlns:a16="http://schemas.microsoft.com/office/drawing/2014/main" id="{D1528BEC-384D-4CC6-81FB-B18AA24DD6E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848457" y="4085170"/>
              <a:ext cx="3578000" cy="584775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th-TH" sz="3200" b="1" dirty="0">
                  <a:solidFill>
                    <a:srgbClr val="002060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ประเด็นยุทธศาสตร์</a:t>
              </a:r>
            </a:p>
          </p:txBody>
        </p:sp>
        <p:sp>
          <p:nvSpPr>
            <p:cNvPr id="5" name="สี่เหลี่ยมผืนผ้า 4">
              <a:extLst>
                <a:ext uri="{FF2B5EF4-FFF2-40B4-BE49-F238E27FC236}">
                  <a16:creationId xmlns:a16="http://schemas.microsoft.com/office/drawing/2014/main" id="{F9C13978-F566-4E65-A1C9-3DFD794D8999}"/>
                </a:ext>
              </a:extLst>
            </p:cNvPr>
            <p:cNvSpPr/>
            <p:nvPr/>
          </p:nvSpPr>
          <p:spPr>
            <a:xfrm>
              <a:off x="4725582" y="4405970"/>
              <a:ext cx="1810111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b="1" dirty="0">
                  <a:latin typeface="TH SarabunPSK" panose="020B0500040200020003" pitchFamily="34" charset="-34"/>
                  <a:cs typeface="TH SarabunPSK" panose="020B0500040200020003" pitchFamily="34" charset="-34"/>
                </a:rPr>
                <a:t>Strategic Issue</a:t>
              </a:r>
              <a:endParaRPr lang="th-TH" dirty="0"/>
            </a:p>
          </p:txBody>
        </p:sp>
      </p:grpSp>
      <p:grpSp>
        <p:nvGrpSpPr>
          <p:cNvPr id="34" name="กลุ่ม 33">
            <a:extLst>
              <a:ext uri="{FF2B5EF4-FFF2-40B4-BE49-F238E27FC236}">
                <a16:creationId xmlns:a16="http://schemas.microsoft.com/office/drawing/2014/main" id="{74E43E4C-961B-4B76-BECF-3AF74EB7E1BB}"/>
              </a:ext>
            </a:extLst>
          </p:cNvPr>
          <p:cNvGrpSpPr/>
          <p:nvPr/>
        </p:nvGrpSpPr>
        <p:grpSpPr>
          <a:xfrm>
            <a:off x="398233" y="431680"/>
            <a:ext cx="3939923" cy="984633"/>
            <a:chOff x="855095" y="1390462"/>
            <a:chExt cx="3939923" cy="984633"/>
          </a:xfrm>
        </p:grpSpPr>
        <p:pic>
          <p:nvPicPr>
            <p:cNvPr id="13" name="รูปภาพ 12">
              <a:extLst>
                <a:ext uri="{FF2B5EF4-FFF2-40B4-BE49-F238E27FC236}">
                  <a16:creationId xmlns:a16="http://schemas.microsoft.com/office/drawing/2014/main" id="{6A112D97-C789-40E9-A0D4-B746E6DF1D2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55095" y="1390462"/>
              <a:ext cx="984278" cy="982800"/>
            </a:xfrm>
            <a:prstGeom prst="rect">
              <a:avLst/>
            </a:prstGeom>
          </p:spPr>
        </p:pic>
        <p:sp>
          <p:nvSpPr>
            <p:cNvPr id="14" name="TextBox 15">
              <a:extLst>
                <a:ext uri="{FF2B5EF4-FFF2-40B4-BE49-F238E27FC236}">
                  <a16:creationId xmlns:a16="http://schemas.microsoft.com/office/drawing/2014/main" id="{FC433332-5E7A-431D-A4BC-AEEF43FAF10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54437" y="1544098"/>
              <a:ext cx="3240581" cy="830997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th-TH" sz="2400" b="1" dirty="0">
                  <a:solidFill>
                    <a:srgbClr val="7030A0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พัฒนา</a:t>
              </a:r>
              <a:r>
                <a:rPr lang="th-TH" b="1" dirty="0">
                  <a:solidFill>
                    <a:srgbClr val="7030A0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บริการสุขภาพ</a:t>
              </a:r>
            </a:p>
            <a:p>
              <a:pPr algn="ctr">
                <a:defRPr/>
              </a:pPr>
              <a:r>
                <a:rPr lang="th-TH" sz="2000" b="1" dirty="0">
                  <a:solidFill>
                    <a:srgbClr val="FF0000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ให้ประชาชนเข้าถึงบริการ บริการมีคุณภาพ </a:t>
              </a:r>
            </a:p>
          </p:txBody>
        </p:sp>
        <p:pic>
          <p:nvPicPr>
            <p:cNvPr id="15" name="Picture 20">
              <a:extLst>
                <a:ext uri="{FF2B5EF4-FFF2-40B4-BE49-F238E27FC236}">
                  <a16:creationId xmlns:a16="http://schemas.microsoft.com/office/drawing/2014/main" id="{59B09635-BFBF-4C93-8EFC-1F8EBB738C3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35913" y="1467870"/>
              <a:ext cx="760321" cy="737772"/>
            </a:xfrm>
            <a:prstGeom prst="rect">
              <a:avLst/>
            </a:prstGeo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</p:pic>
      </p:grpSp>
      <p:grpSp>
        <p:nvGrpSpPr>
          <p:cNvPr id="9" name="กลุ่ม 8">
            <a:extLst>
              <a:ext uri="{FF2B5EF4-FFF2-40B4-BE49-F238E27FC236}">
                <a16:creationId xmlns:a16="http://schemas.microsoft.com/office/drawing/2014/main" id="{887F6600-464C-4707-862B-A5E1A0305A32}"/>
              </a:ext>
            </a:extLst>
          </p:cNvPr>
          <p:cNvGrpSpPr/>
          <p:nvPr/>
        </p:nvGrpSpPr>
        <p:grpSpPr>
          <a:xfrm>
            <a:off x="7368466" y="567278"/>
            <a:ext cx="4574438" cy="983209"/>
            <a:chOff x="7368466" y="567278"/>
            <a:chExt cx="4574438" cy="983209"/>
          </a:xfrm>
        </p:grpSpPr>
        <p:grpSp>
          <p:nvGrpSpPr>
            <p:cNvPr id="17" name="กลุ่ม 16">
              <a:extLst>
                <a:ext uri="{FF2B5EF4-FFF2-40B4-BE49-F238E27FC236}">
                  <a16:creationId xmlns:a16="http://schemas.microsoft.com/office/drawing/2014/main" id="{D6EB7140-CE3D-4E74-9BE4-C35EF92D01CB}"/>
                </a:ext>
              </a:extLst>
            </p:cNvPr>
            <p:cNvGrpSpPr/>
            <p:nvPr/>
          </p:nvGrpSpPr>
          <p:grpSpPr>
            <a:xfrm>
              <a:off x="7368466" y="567278"/>
              <a:ext cx="983209" cy="983209"/>
              <a:chOff x="-53333" y="4229720"/>
              <a:chExt cx="983209" cy="983209"/>
            </a:xfrm>
          </p:grpSpPr>
          <p:pic>
            <p:nvPicPr>
              <p:cNvPr id="20" name="รูปภาพ 19">
                <a:extLst>
                  <a:ext uri="{FF2B5EF4-FFF2-40B4-BE49-F238E27FC236}">
                    <a16:creationId xmlns:a16="http://schemas.microsoft.com/office/drawing/2014/main" id="{D78982F9-75E6-4180-A09D-D7323446F85D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86258" t="93373" r="2780" b="-8749"/>
              <a:stretch/>
            </p:blipFill>
            <p:spPr>
              <a:xfrm>
                <a:off x="-3" y="4615450"/>
                <a:ext cx="449537" cy="353592"/>
              </a:xfrm>
              <a:prstGeom prst="rect">
                <a:avLst/>
              </a:prstGeom>
            </p:spPr>
          </p:pic>
          <p:pic>
            <p:nvPicPr>
              <p:cNvPr id="21" name="รูปภาพ 20">
                <a:extLst>
                  <a:ext uri="{FF2B5EF4-FFF2-40B4-BE49-F238E27FC236}">
                    <a16:creationId xmlns:a16="http://schemas.microsoft.com/office/drawing/2014/main" id="{9D306FF2-0ACA-42DC-A519-5CEDDD7BBEC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-53333" y="4229720"/>
                <a:ext cx="983209" cy="983209"/>
              </a:xfrm>
              <a:prstGeom prst="rect">
                <a:avLst/>
              </a:prstGeom>
            </p:spPr>
          </p:pic>
        </p:grpSp>
        <p:sp>
          <p:nvSpPr>
            <p:cNvPr id="18" name="TextBox 15">
              <a:extLst>
                <a:ext uri="{FF2B5EF4-FFF2-40B4-BE49-F238E27FC236}">
                  <a16:creationId xmlns:a16="http://schemas.microsoft.com/office/drawing/2014/main" id="{4E139C53-F7FF-4637-BB9D-4A9359B4A06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247781" y="720914"/>
              <a:ext cx="3695123" cy="769441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th-TH" sz="2400" b="1" dirty="0">
                  <a:solidFill>
                    <a:srgbClr val="002060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จัดการทรัพยากรบุคคลด้านสุขภาพ</a:t>
              </a:r>
            </a:p>
            <a:p>
              <a:pPr>
                <a:defRPr/>
              </a:pPr>
              <a:r>
                <a:rPr lang="th-TH" sz="2000" b="1" dirty="0">
                  <a:solidFill>
                    <a:srgbClr val="FF0000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ให้พอ เก่ง ดี สามัคคี มีความสุข</a:t>
              </a:r>
            </a:p>
          </p:txBody>
        </p:sp>
        <p:pic>
          <p:nvPicPr>
            <p:cNvPr id="19" name="Picture 19">
              <a:extLst>
                <a:ext uri="{FF2B5EF4-FFF2-40B4-BE49-F238E27FC236}">
                  <a16:creationId xmlns:a16="http://schemas.microsoft.com/office/drawing/2014/main" id="{350E3AF9-ADAB-47F4-86D8-FBB5E01E01D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51862" y="784378"/>
              <a:ext cx="547875" cy="514671"/>
            </a:xfrm>
            <a:prstGeom prst="rect">
              <a:avLst/>
            </a:prstGeo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</p:pic>
      </p:grpSp>
      <p:grpSp>
        <p:nvGrpSpPr>
          <p:cNvPr id="30" name="กลุ่ม 29">
            <a:extLst>
              <a:ext uri="{FF2B5EF4-FFF2-40B4-BE49-F238E27FC236}">
                <a16:creationId xmlns:a16="http://schemas.microsoft.com/office/drawing/2014/main" id="{05C982FB-429E-45B8-9D08-72B8F51DA2B9}"/>
              </a:ext>
            </a:extLst>
          </p:cNvPr>
          <p:cNvGrpSpPr/>
          <p:nvPr/>
        </p:nvGrpSpPr>
        <p:grpSpPr>
          <a:xfrm>
            <a:off x="4150126" y="2196628"/>
            <a:ext cx="2434371" cy="698654"/>
            <a:chOff x="3854723" y="5663802"/>
            <a:chExt cx="2090839" cy="638211"/>
          </a:xfrm>
        </p:grpSpPr>
        <p:sp>
          <p:nvSpPr>
            <p:cNvPr id="31" name="TextBox 15">
              <a:extLst>
                <a:ext uri="{FF2B5EF4-FFF2-40B4-BE49-F238E27FC236}">
                  <a16:creationId xmlns:a16="http://schemas.microsoft.com/office/drawing/2014/main" id="{8D07EE21-E9A3-495B-8B1C-C01C3A151FB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629218" y="5663802"/>
              <a:ext cx="1316344" cy="421725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th-TH" sz="2400" b="1" dirty="0">
                  <a:solidFill>
                    <a:schemeClr val="accent2">
                      <a:lumMod val="75000"/>
                    </a:schemeClr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ประชาชน</a:t>
              </a:r>
            </a:p>
          </p:txBody>
        </p:sp>
        <p:sp>
          <p:nvSpPr>
            <p:cNvPr id="32" name="TextBox 15">
              <a:extLst>
                <a:ext uri="{FF2B5EF4-FFF2-40B4-BE49-F238E27FC236}">
                  <a16:creationId xmlns:a16="http://schemas.microsoft.com/office/drawing/2014/main" id="{CC749C2B-F851-40E3-8661-BE969D098B8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678256" y="5936518"/>
              <a:ext cx="1230044" cy="365495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th-TH" sz="2000" b="1" dirty="0">
                  <a:solidFill>
                    <a:schemeClr val="accent4">
                      <a:lumMod val="50000"/>
                    </a:schemeClr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สุขภาพดี</a:t>
              </a:r>
            </a:p>
          </p:txBody>
        </p:sp>
        <p:pic>
          <p:nvPicPr>
            <p:cNvPr id="33" name="Picture 2" descr="à¸£à¸¹à¸à¸ à¸²à¸à¸à¸µà¹à¹à¸à¸µà¹à¸¢à¸§à¸à¹à¸­à¸">
              <a:extLst>
                <a:ext uri="{FF2B5EF4-FFF2-40B4-BE49-F238E27FC236}">
                  <a16:creationId xmlns:a16="http://schemas.microsoft.com/office/drawing/2014/main" id="{7D39B19D-D195-4CB9-85B4-A719405DA8D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54723" y="5874664"/>
              <a:ext cx="773921" cy="36549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5" name="กลุ่ม 34">
            <a:extLst>
              <a:ext uri="{FF2B5EF4-FFF2-40B4-BE49-F238E27FC236}">
                <a16:creationId xmlns:a16="http://schemas.microsoft.com/office/drawing/2014/main" id="{F55ED4B7-4AF2-4BE1-B09C-AA89526BA949}"/>
              </a:ext>
            </a:extLst>
          </p:cNvPr>
          <p:cNvGrpSpPr/>
          <p:nvPr/>
        </p:nvGrpSpPr>
        <p:grpSpPr>
          <a:xfrm>
            <a:off x="6258225" y="2090926"/>
            <a:ext cx="2496582" cy="903918"/>
            <a:chOff x="6045801" y="1606858"/>
            <a:chExt cx="2496582" cy="903918"/>
          </a:xfrm>
        </p:grpSpPr>
        <p:sp>
          <p:nvSpPr>
            <p:cNvPr id="36" name="วงรี 35">
              <a:extLst>
                <a:ext uri="{FF2B5EF4-FFF2-40B4-BE49-F238E27FC236}">
                  <a16:creationId xmlns:a16="http://schemas.microsoft.com/office/drawing/2014/main" id="{C196EA6C-DD9C-4773-8108-C7D9D13AABE5}"/>
                </a:ext>
              </a:extLst>
            </p:cNvPr>
            <p:cNvSpPr/>
            <p:nvPr/>
          </p:nvSpPr>
          <p:spPr>
            <a:xfrm>
              <a:off x="6045801" y="1606858"/>
              <a:ext cx="837144" cy="886207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dirty="0"/>
            </a:p>
          </p:txBody>
        </p:sp>
        <p:grpSp>
          <p:nvGrpSpPr>
            <p:cNvPr id="37" name="กลุ่ม 36">
              <a:extLst>
                <a:ext uri="{FF2B5EF4-FFF2-40B4-BE49-F238E27FC236}">
                  <a16:creationId xmlns:a16="http://schemas.microsoft.com/office/drawing/2014/main" id="{7D5CD256-870B-4278-9ADA-9E406CD2222A}"/>
                </a:ext>
              </a:extLst>
            </p:cNvPr>
            <p:cNvGrpSpPr/>
            <p:nvPr/>
          </p:nvGrpSpPr>
          <p:grpSpPr>
            <a:xfrm>
              <a:off x="6152737" y="1724791"/>
              <a:ext cx="2389646" cy="785985"/>
              <a:chOff x="5787951" y="888641"/>
              <a:chExt cx="2052426" cy="717987"/>
            </a:xfrm>
          </p:grpSpPr>
          <p:pic>
            <p:nvPicPr>
              <p:cNvPr id="38" name="Picture 185">
                <a:extLst>
                  <a:ext uri="{FF2B5EF4-FFF2-40B4-BE49-F238E27FC236}">
                    <a16:creationId xmlns:a16="http://schemas.microsoft.com/office/drawing/2014/main" id="{824F87EC-6925-4AB4-B248-D2126771AE8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787951" y="983444"/>
                <a:ext cx="571196" cy="408688"/>
              </a:xfrm>
              <a:prstGeom prst="rect">
                <a:avLst/>
              </a:prstGeom>
            </p:spPr>
          </p:pic>
          <p:sp>
            <p:nvSpPr>
              <p:cNvPr id="39" name="TextBox 15">
                <a:extLst>
                  <a:ext uri="{FF2B5EF4-FFF2-40B4-BE49-F238E27FC236}">
                    <a16:creationId xmlns:a16="http://schemas.microsoft.com/office/drawing/2014/main" id="{D497DCA1-D0D2-47DD-8916-5EC39457F471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6524033" y="888641"/>
                <a:ext cx="1316344" cy="421725"/>
              </a:xfrm>
              <a:prstGeom prst="rect">
                <a:avLst/>
              </a:prstGeom>
              <a:noFill/>
              <a:ln w="3175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pPr>
                  <a:defRPr/>
                </a:pPr>
                <a:r>
                  <a:rPr lang="th-TH" sz="2400" b="1" dirty="0">
                    <a:solidFill>
                      <a:srgbClr val="7030A0"/>
                    </a:solidFill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เจ้าหน้าที่</a:t>
                </a:r>
              </a:p>
            </p:txBody>
          </p:sp>
          <p:sp>
            <p:nvSpPr>
              <p:cNvPr id="40" name="TextBox 15">
                <a:extLst>
                  <a:ext uri="{FF2B5EF4-FFF2-40B4-BE49-F238E27FC236}">
                    <a16:creationId xmlns:a16="http://schemas.microsoft.com/office/drawing/2014/main" id="{8D5DF45A-1EFA-4F60-9062-AC3B55383FB7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6524033" y="1241133"/>
                <a:ext cx="1230044" cy="365495"/>
              </a:xfrm>
              <a:prstGeom prst="rect">
                <a:avLst/>
              </a:prstGeom>
              <a:noFill/>
              <a:ln w="3175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pPr>
                  <a:defRPr/>
                </a:pPr>
                <a:r>
                  <a:rPr lang="th-TH" sz="2000" b="1" dirty="0">
                    <a:solidFill>
                      <a:srgbClr val="002060"/>
                    </a:solidFill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มีความสุข</a:t>
                </a:r>
              </a:p>
            </p:txBody>
          </p:sp>
        </p:grpSp>
      </p:grpSp>
      <p:grpSp>
        <p:nvGrpSpPr>
          <p:cNvPr id="43" name="กลุ่ม 42">
            <a:extLst>
              <a:ext uri="{FF2B5EF4-FFF2-40B4-BE49-F238E27FC236}">
                <a16:creationId xmlns:a16="http://schemas.microsoft.com/office/drawing/2014/main" id="{48168E73-6998-46F9-BCF7-52D438D05252}"/>
              </a:ext>
            </a:extLst>
          </p:cNvPr>
          <p:cNvGrpSpPr/>
          <p:nvPr/>
        </p:nvGrpSpPr>
        <p:grpSpPr>
          <a:xfrm>
            <a:off x="5115362" y="4386819"/>
            <a:ext cx="2618248" cy="847541"/>
            <a:chOff x="8832793" y="902589"/>
            <a:chExt cx="2248767" cy="774217"/>
          </a:xfrm>
        </p:grpSpPr>
        <p:pic>
          <p:nvPicPr>
            <p:cNvPr id="44" name="รูปภาพ 43">
              <a:extLst>
                <a:ext uri="{FF2B5EF4-FFF2-40B4-BE49-F238E27FC236}">
                  <a16:creationId xmlns:a16="http://schemas.microsoft.com/office/drawing/2014/main" id="{9066EB30-1970-475A-9548-EE40E3CEE37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/>
            <a:srcRect l="41037" r="2409"/>
            <a:stretch/>
          </p:blipFill>
          <p:spPr>
            <a:xfrm>
              <a:off x="8832793" y="960266"/>
              <a:ext cx="772567" cy="462838"/>
            </a:xfrm>
            <a:prstGeom prst="rect">
              <a:avLst/>
            </a:prstGeom>
          </p:spPr>
        </p:pic>
        <p:sp>
          <p:nvSpPr>
            <p:cNvPr id="45" name="TextBox 15">
              <a:extLst>
                <a:ext uri="{FF2B5EF4-FFF2-40B4-BE49-F238E27FC236}">
                  <a16:creationId xmlns:a16="http://schemas.microsoft.com/office/drawing/2014/main" id="{DE2E530F-B6FB-4C7E-B3A6-D49A7261757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582271" y="902589"/>
              <a:ext cx="1499289" cy="421725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th-TH" sz="2400" b="1" dirty="0">
                  <a:solidFill>
                    <a:srgbClr val="002060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ระบบสุขภาพ</a:t>
              </a:r>
            </a:p>
          </p:txBody>
        </p:sp>
        <p:sp>
          <p:nvSpPr>
            <p:cNvPr id="46" name="TextBox 15">
              <a:extLst>
                <a:ext uri="{FF2B5EF4-FFF2-40B4-BE49-F238E27FC236}">
                  <a16:creationId xmlns:a16="http://schemas.microsoft.com/office/drawing/2014/main" id="{7C7F53A8-DF46-4364-9757-DCC20029C62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582272" y="1255081"/>
              <a:ext cx="1230044" cy="421725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th-TH" sz="2400" b="1" dirty="0">
                  <a:solidFill>
                    <a:schemeClr val="accent1">
                      <a:lumMod val="75000"/>
                    </a:schemeClr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ยั่งยืน</a:t>
              </a:r>
            </a:p>
          </p:txBody>
        </p:sp>
      </p:grpSp>
      <p:grpSp>
        <p:nvGrpSpPr>
          <p:cNvPr id="3" name="กลุ่ม 2">
            <a:extLst>
              <a:ext uri="{FF2B5EF4-FFF2-40B4-BE49-F238E27FC236}">
                <a16:creationId xmlns:a16="http://schemas.microsoft.com/office/drawing/2014/main" id="{92639A9F-C82C-4512-B2B6-D23A76B5E665}"/>
              </a:ext>
            </a:extLst>
          </p:cNvPr>
          <p:cNvGrpSpPr/>
          <p:nvPr/>
        </p:nvGrpSpPr>
        <p:grpSpPr>
          <a:xfrm>
            <a:off x="577633" y="1726069"/>
            <a:ext cx="3973946" cy="1811146"/>
            <a:chOff x="543240" y="2048755"/>
            <a:chExt cx="3973946" cy="1811146"/>
          </a:xfrm>
        </p:grpSpPr>
        <p:grpSp>
          <p:nvGrpSpPr>
            <p:cNvPr id="59" name="กลุ่ม 58">
              <a:extLst>
                <a:ext uri="{FF2B5EF4-FFF2-40B4-BE49-F238E27FC236}">
                  <a16:creationId xmlns:a16="http://schemas.microsoft.com/office/drawing/2014/main" id="{5F1A2363-045E-4AB2-A016-0C054DE71D40}"/>
                </a:ext>
              </a:extLst>
            </p:cNvPr>
            <p:cNvGrpSpPr/>
            <p:nvPr/>
          </p:nvGrpSpPr>
          <p:grpSpPr>
            <a:xfrm>
              <a:off x="543240" y="2048755"/>
              <a:ext cx="3973946" cy="1811146"/>
              <a:chOff x="832002" y="2786959"/>
              <a:chExt cx="3973946" cy="1811146"/>
            </a:xfrm>
          </p:grpSpPr>
          <p:sp>
            <p:nvSpPr>
              <p:cNvPr id="48" name="TextBox 15">
                <a:extLst>
                  <a:ext uri="{FF2B5EF4-FFF2-40B4-BE49-F238E27FC236}">
                    <a16:creationId xmlns:a16="http://schemas.microsoft.com/office/drawing/2014/main" id="{CBFEE82F-8690-4380-9A9F-BCAA1BA20353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227948" y="2786959"/>
                <a:ext cx="3578000" cy="830997"/>
              </a:xfrm>
              <a:prstGeom prst="rect">
                <a:avLst/>
              </a:prstGeom>
              <a:noFill/>
              <a:ln w="3175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pPr>
                  <a:defRPr/>
                </a:pPr>
                <a:r>
                  <a:rPr lang="th-TH" sz="2400" b="1" dirty="0">
                    <a:solidFill>
                      <a:schemeClr val="accent6">
                        <a:lumMod val="50000"/>
                      </a:schemeClr>
                    </a:solidFill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พัฒนาบริการส่งเสริมสุขภาพ ป้องกันโรค และคุ้มครองสุขภาพ</a:t>
                </a:r>
              </a:p>
            </p:txBody>
          </p:sp>
          <p:pic>
            <p:nvPicPr>
              <p:cNvPr id="50" name="รูปภาพ 49">
                <a:extLst>
                  <a:ext uri="{FF2B5EF4-FFF2-40B4-BE49-F238E27FC236}">
                    <a16:creationId xmlns:a16="http://schemas.microsoft.com/office/drawing/2014/main" id="{B35C21C3-D22F-47D3-94EA-AF9B5E3BCA9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32002" y="2786959"/>
                <a:ext cx="462359" cy="461665"/>
              </a:xfrm>
              <a:prstGeom prst="rect">
                <a:avLst/>
              </a:prstGeom>
            </p:spPr>
          </p:pic>
          <p:sp>
            <p:nvSpPr>
              <p:cNvPr id="54" name="TextBox 15">
                <a:extLst>
                  <a:ext uri="{FF2B5EF4-FFF2-40B4-BE49-F238E27FC236}">
                    <a16:creationId xmlns:a16="http://schemas.microsoft.com/office/drawing/2014/main" id="{8B08CB23-9503-49D9-A5B5-71D2B285961E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202591" y="3582442"/>
                <a:ext cx="3240581" cy="1015663"/>
              </a:xfrm>
              <a:prstGeom prst="rect">
                <a:avLst/>
              </a:prstGeom>
              <a:noFill/>
              <a:ln w="3175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pPr>
                  <a:defRPr/>
                </a:pPr>
                <a:r>
                  <a:rPr lang="th-TH" sz="2000" b="1" dirty="0">
                    <a:solidFill>
                      <a:schemeClr val="bg1">
                        <a:lumMod val="50000"/>
                      </a:schemeClr>
                    </a:solidFill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การสร้างความรอบรู้ด้านสุขภาพ (</a:t>
                </a:r>
                <a:r>
                  <a:rPr lang="en-GB" sz="2000" b="1" dirty="0">
                    <a:solidFill>
                      <a:schemeClr val="bg1">
                        <a:lumMod val="50000"/>
                      </a:schemeClr>
                    </a:solidFill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Health Literacy) </a:t>
                </a:r>
                <a:r>
                  <a:rPr lang="th-TH" sz="2000" b="1" dirty="0">
                    <a:solidFill>
                      <a:schemeClr val="bg1">
                        <a:lumMod val="50000"/>
                      </a:schemeClr>
                    </a:solidFill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ให้ประชาชนสามารถดูแลสุขภาพด้วยตัวเอง (</a:t>
                </a:r>
                <a:r>
                  <a:rPr lang="en-GB" sz="2000" b="1" dirty="0">
                    <a:solidFill>
                      <a:schemeClr val="bg1">
                        <a:lumMod val="50000"/>
                      </a:schemeClr>
                    </a:solidFill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Self Care)</a:t>
                </a:r>
                <a:endParaRPr lang="th-TH" sz="2000" b="1" dirty="0">
                  <a:solidFill>
                    <a:schemeClr val="bg1">
                      <a:lumMod val="50000"/>
                    </a:schemeClr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endParaRPr>
              </a:p>
            </p:txBody>
          </p:sp>
        </p:grpSp>
        <p:sp>
          <p:nvSpPr>
            <p:cNvPr id="2" name="สี่เหลี่ยมผืนผ้า 1">
              <a:extLst>
                <a:ext uri="{FF2B5EF4-FFF2-40B4-BE49-F238E27FC236}">
                  <a16:creationId xmlns:a16="http://schemas.microsoft.com/office/drawing/2014/main" id="{A49E5A1C-2D6D-457C-81EF-B2B1525A751E}"/>
                </a:ext>
              </a:extLst>
            </p:cNvPr>
            <p:cNvSpPr/>
            <p:nvPr/>
          </p:nvSpPr>
          <p:spPr>
            <a:xfrm>
              <a:off x="597226" y="2109712"/>
              <a:ext cx="342288" cy="30243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4000" b="1" dirty="0">
                  <a:solidFill>
                    <a:schemeClr val="tx1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๑</a:t>
              </a:r>
            </a:p>
          </p:txBody>
        </p:sp>
      </p:grpSp>
      <p:grpSp>
        <p:nvGrpSpPr>
          <p:cNvPr id="7" name="กลุ่ม 6">
            <a:extLst>
              <a:ext uri="{FF2B5EF4-FFF2-40B4-BE49-F238E27FC236}">
                <a16:creationId xmlns:a16="http://schemas.microsoft.com/office/drawing/2014/main" id="{635AFF77-C06B-4827-AC91-D68654CB826B}"/>
              </a:ext>
            </a:extLst>
          </p:cNvPr>
          <p:cNvGrpSpPr/>
          <p:nvPr/>
        </p:nvGrpSpPr>
        <p:grpSpPr>
          <a:xfrm>
            <a:off x="612469" y="3767964"/>
            <a:ext cx="4630848" cy="2308780"/>
            <a:chOff x="543240" y="4348492"/>
            <a:chExt cx="4630848" cy="2308780"/>
          </a:xfrm>
        </p:grpSpPr>
        <p:grpSp>
          <p:nvGrpSpPr>
            <p:cNvPr id="60" name="กลุ่ม 59">
              <a:extLst>
                <a:ext uri="{FF2B5EF4-FFF2-40B4-BE49-F238E27FC236}">
                  <a16:creationId xmlns:a16="http://schemas.microsoft.com/office/drawing/2014/main" id="{3C0BCE02-DBA1-443D-A61E-AA5D5746C84A}"/>
                </a:ext>
              </a:extLst>
            </p:cNvPr>
            <p:cNvGrpSpPr/>
            <p:nvPr/>
          </p:nvGrpSpPr>
          <p:grpSpPr>
            <a:xfrm>
              <a:off x="543240" y="4348492"/>
              <a:ext cx="4630848" cy="2308780"/>
              <a:chOff x="780960" y="4747683"/>
              <a:chExt cx="4630848" cy="2308780"/>
            </a:xfrm>
          </p:grpSpPr>
          <p:sp>
            <p:nvSpPr>
              <p:cNvPr id="49" name="TextBox 15">
                <a:extLst>
                  <a:ext uri="{FF2B5EF4-FFF2-40B4-BE49-F238E27FC236}">
                    <a16:creationId xmlns:a16="http://schemas.microsoft.com/office/drawing/2014/main" id="{737CA643-ED27-43B8-AABD-FCBBDBCF3E65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202591" y="4747683"/>
                <a:ext cx="3792910" cy="461665"/>
              </a:xfrm>
              <a:prstGeom prst="rect">
                <a:avLst/>
              </a:prstGeom>
              <a:noFill/>
              <a:ln w="3175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pPr>
                  <a:defRPr/>
                </a:pPr>
                <a:r>
                  <a:rPr lang="th-TH" sz="2400" b="1" dirty="0">
                    <a:solidFill>
                      <a:schemeClr val="accent6">
                        <a:lumMod val="50000"/>
                      </a:schemeClr>
                    </a:solidFill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พัฒนาบริการหน่วยบริการสุขภาพ</a:t>
                </a:r>
              </a:p>
            </p:txBody>
          </p:sp>
          <p:pic>
            <p:nvPicPr>
              <p:cNvPr id="52" name="รูปภาพ 51">
                <a:extLst>
                  <a:ext uri="{FF2B5EF4-FFF2-40B4-BE49-F238E27FC236}">
                    <a16:creationId xmlns:a16="http://schemas.microsoft.com/office/drawing/2014/main" id="{3F2574E1-F52B-4147-A2D7-B667099FD9E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80960" y="4747683"/>
                <a:ext cx="462359" cy="461665"/>
              </a:xfrm>
              <a:prstGeom prst="rect">
                <a:avLst/>
              </a:prstGeom>
            </p:spPr>
          </p:pic>
          <p:sp>
            <p:nvSpPr>
              <p:cNvPr id="55" name="TextBox 15">
                <a:extLst>
                  <a:ext uri="{FF2B5EF4-FFF2-40B4-BE49-F238E27FC236}">
                    <a16:creationId xmlns:a16="http://schemas.microsoft.com/office/drawing/2014/main" id="{135EC58D-A8E5-41CD-8340-0064A770E3D8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202591" y="5279290"/>
                <a:ext cx="3265938" cy="400110"/>
              </a:xfrm>
              <a:prstGeom prst="rect">
                <a:avLst/>
              </a:prstGeom>
              <a:noFill/>
              <a:ln w="3175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pPr>
                  <a:defRPr/>
                </a:pPr>
                <a:r>
                  <a:rPr lang="th-TH" sz="2000" b="1" dirty="0">
                    <a:solidFill>
                      <a:srgbClr val="002060"/>
                    </a:solidFill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พัฒนาบริการหน่วยบริการสุขภาพปฐมภูมิ</a:t>
                </a:r>
              </a:p>
            </p:txBody>
          </p:sp>
          <p:sp>
            <p:nvSpPr>
              <p:cNvPr id="56" name="TextBox 15">
                <a:extLst>
                  <a:ext uri="{FF2B5EF4-FFF2-40B4-BE49-F238E27FC236}">
                    <a16:creationId xmlns:a16="http://schemas.microsoft.com/office/drawing/2014/main" id="{50F81F49-496A-40A8-891E-82408215D56F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177234" y="6078580"/>
                <a:ext cx="3265938" cy="400110"/>
              </a:xfrm>
              <a:prstGeom prst="rect">
                <a:avLst/>
              </a:prstGeom>
              <a:noFill/>
              <a:ln w="3175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pPr>
                  <a:defRPr/>
                </a:pPr>
                <a:r>
                  <a:rPr lang="th-TH" sz="2000" b="1" dirty="0">
                    <a:solidFill>
                      <a:srgbClr val="002060"/>
                    </a:solidFill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พัฒนาบริการโรงพยาบาล</a:t>
                </a:r>
              </a:p>
            </p:txBody>
          </p:sp>
          <p:sp>
            <p:nvSpPr>
              <p:cNvPr id="57" name="TextBox 15">
                <a:extLst>
                  <a:ext uri="{FF2B5EF4-FFF2-40B4-BE49-F238E27FC236}">
                    <a16:creationId xmlns:a16="http://schemas.microsoft.com/office/drawing/2014/main" id="{3E97B61E-AE66-4954-8562-9944EC9B9F26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249864" y="5595368"/>
                <a:ext cx="4117447" cy="400110"/>
              </a:xfrm>
              <a:prstGeom prst="rect">
                <a:avLst/>
              </a:prstGeom>
              <a:noFill/>
              <a:ln w="3175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pPr>
                  <a:defRPr/>
                </a:pPr>
                <a:r>
                  <a:rPr lang="th-TH" sz="2000" b="1" dirty="0">
                    <a:solidFill>
                      <a:schemeClr val="bg1">
                        <a:lumMod val="50000"/>
                      </a:schemeClr>
                    </a:solidFill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พัฒนาคุณภาพรพ.สต.ตามมาตรฐานรพ.สต.ติดดาว</a:t>
                </a:r>
              </a:p>
            </p:txBody>
          </p:sp>
          <p:sp>
            <p:nvSpPr>
              <p:cNvPr id="58" name="TextBox 15">
                <a:extLst>
                  <a:ext uri="{FF2B5EF4-FFF2-40B4-BE49-F238E27FC236}">
                    <a16:creationId xmlns:a16="http://schemas.microsoft.com/office/drawing/2014/main" id="{51B7F3F4-FFDF-420F-873C-553E6B5419DA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294361" y="6348577"/>
                <a:ext cx="4117447" cy="707886"/>
              </a:xfrm>
              <a:prstGeom prst="rect">
                <a:avLst/>
              </a:prstGeom>
              <a:noFill/>
              <a:ln w="3175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pPr>
                  <a:defRPr/>
                </a:pPr>
                <a:r>
                  <a:rPr lang="th-TH" sz="2000" b="1" dirty="0">
                    <a:solidFill>
                      <a:schemeClr val="bg1">
                        <a:lumMod val="50000"/>
                      </a:schemeClr>
                    </a:solidFill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พัฒนาคุณภาพบริการโรงพยาบาล และระบบการจัดการความเสี่ยง (</a:t>
                </a:r>
                <a:r>
                  <a:rPr lang="en-GB" sz="2000" b="1" dirty="0">
                    <a:solidFill>
                      <a:schemeClr val="bg1">
                        <a:lumMod val="50000"/>
                      </a:schemeClr>
                    </a:solidFill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Risk Management) </a:t>
                </a:r>
                <a:r>
                  <a:rPr lang="th-TH" sz="2000" b="1" dirty="0">
                    <a:solidFill>
                      <a:schemeClr val="bg1">
                        <a:lumMod val="50000"/>
                      </a:schemeClr>
                    </a:solidFill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ตามมาตรฐาน </a:t>
                </a:r>
                <a:r>
                  <a:rPr lang="en-GB" sz="2000" b="1" dirty="0">
                    <a:solidFill>
                      <a:schemeClr val="bg1">
                        <a:lumMod val="50000"/>
                      </a:schemeClr>
                    </a:solidFill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HA </a:t>
                </a:r>
                <a:endParaRPr lang="th-TH" sz="2000" b="1" dirty="0">
                  <a:solidFill>
                    <a:schemeClr val="bg1">
                      <a:lumMod val="50000"/>
                    </a:schemeClr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endParaRPr>
              </a:p>
            </p:txBody>
          </p:sp>
        </p:grpSp>
        <p:sp>
          <p:nvSpPr>
            <p:cNvPr id="61" name="สี่เหลี่ยมผืนผ้า 60">
              <a:extLst>
                <a:ext uri="{FF2B5EF4-FFF2-40B4-BE49-F238E27FC236}">
                  <a16:creationId xmlns:a16="http://schemas.microsoft.com/office/drawing/2014/main" id="{2C6A3C02-CA89-4306-90BB-17AB13C42CEB}"/>
                </a:ext>
              </a:extLst>
            </p:cNvPr>
            <p:cNvSpPr/>
            <p:nvPr/>
          </p:nvSpPr>
          <p:spPr>
            <a:xfrm>
              <a:off x="597226" y="4388333"/>
              <a:ext cx="342288" cy="30243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4000" b="1" dirty="0">
                  <a:solidFill>
                    <a:schemeClr val="tx1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๒</a:t>
              </a:r>
            </a:p>
          </p:txBody>
        </p:sp>
      </p:grpSp>
      <p:grpSp>
        <p:nvGrpSpPr>
          <p:cNvPr id="62" name="กลุ่ม 61">
            <a:extLst>
              <a:ext uri="{FF2B5EF4-FFF2-40B4-BE49-F238E27FC236}">
                <a16:creationId xmlns:a16="http://schemas.microsoft.com/office/drawing/2014/main" id="{6BE116EF-8486-4028-9D13-AF564B9DB93B}"/>
              </a:ext>
            </a:extLst>
          </p:cNvPr>
          <p:cNvGrpSpPr/>
          <p:nvPr/>
        </p:nvGrpSpPr>
        <p:grpSpPr>
          <a:xfrm>
            <a:off x="7689419" y="1517127"/>
            <a:ext cx="3423159" cy="589360"/>
            <a:chOff x="8105604" y="3040323"/>
            <a:chExt cx="2905970" cy="589360"/>
          </a:xfrm>
        </p:grpSpPr>
        <p:pic>
          <p:nvPicPr>
            <p:cNvPr id="63" name="Picture 185">
              <a:extLst>
                <a:ext uri="{FF2B5EF4-FFF2-40B4-BE49-F238E27FC236}">
                  <a16:creationId xmlns:a16="http://schemas.microsoft.com/office/drawing/2014/main" id="{EFDAC0BE-4038-4FC8-AF32-92CDF4D2F49C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05604" y="3162494"/>
              <a:ext cx="483578" cy="345998"/>
            </a:xfrm>
            <a:prstGeom prst="rect">
              <a:avLst/>
            </a:prstGeom>
          </p:spPr>
        </p:pic>
        <p:sp>
          <p:nvSpPr>
            <p:cNvPr id="64" name="ชื่อเรื่อง 1">
              <a:extLst>
                <a:ext uri="{FF2B5EF4-FFF2-40B4-BE49-F238E27FC236}">
                  <a16:creationId xmlns:a16="http://schemas.microsoft.com/office/drawing/2014/main" id="{5D04B5C1-FB75-4263-868A-9D09EC36BBF1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8616476" y="3040323"/>
              <a:ext cx="2395098" cy="5893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eaLnBrk="0" hangingPunct="0">
                <a:defRPr/>
              </a:pPr>
              <a:r>
                <a:rPr lang="th-TH" sz="2000" b="1" dirty="0">
                  <a:solidFill>
                    <a:srgbClr val="008000"/>
                  </a:solidFill>
                  <a:latin typeface="TH SarabunPSK" panose="020B0500040200020003" pitchFamily="34" charset="-34"/>
                  <a:ea typeface="+mj-ea"/>
                  <a:cs typeface="TH SarabunPSK" panose="020B0500040200020003" pitchFamily="34" charset="-34"/>
                </a:rPr>
                <a:t>พัฒนาสมรรถนะบุคลากร</a:t>
              </a:r>
            </a:p>
          </p:txBody>
        </p:sp>
      </p:grpSp>
      <p:sp>
        <p:nvSpPr>
          <p:cNvPr id="65" name="TextBox 15">
            <a:extLst>
              <a:ext uri="{FF2B5EF4-FFF2-40B4-BE49-F238E27FC236}">
                <a16:creationId xmlns:a16="http://schemas.microsoft.com/office/drawing/2014/main" id="{01FB6841-ABFF-4E71-BD59-36C232A0226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37021" y="1985296"/>
            <a:ext cx="2778098" cy="400110"/>
          </a:xfrm>
          <a:prstGeom prst="rect">
            <a:avLst/>
          </a:prstGeom>
          <a:noFill/>
          <a:ln w="317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th-TH" sz="2000" b="1" dirty="0">
                <a:solidFill>
                  <a:schemeClr val="bg1">
                    <a:lumMod val="5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พัฒนาความรอบรู้ด้านบริการสุขภาพ</a:t>
            </a:r>
          </a:p>
        </p:txBody>
      </p:sp>
      <p:grpSp>
        <p:nvGrpSpPr>
          <p:cNvPr id="66" name="กลุ่ม 65">
            <a:extLst>
              <a:ext uri="{FF2B5EF4-FFF2-40B4-BE49-F238E27FC236}">
                <a16:creationId xmlns:a16="http://schemas.microsoft.com/office/drawing/2014/main" id="{60818B25-E5FB-4BED-9344-CD2E88FC3CAC}"/>
              </a:ext>
            </a:extLst>
          </p:cNvPr>
          <p:cNvGrpSpPr/>
          <p:nvPr/>
        </p:nvGrpSpPr>
        <p:grpSpPr>
          <a:xfrm>
            <a:off x="7689419" y="2821483"/>
            <a:ext cx="3423159" cy="589360"/>
            <a:chOff x="8105604" y="3040323"/>
            <a:chExt cx="2905970" cy="589360"/>
          </a:xfrm>
        </p:grpSpPr>
        <p:pic>
          <p:nvPicPr>
            <p:cNvPr id="67" name="Picture 185">
              <a:extLst>
                <a:ext uri="{FF2B5EF4-FFF2-40B4-BE49-F238E27FC236}">
                  <a16:creationId xmlns:a16="http://schemas.microsoft.com/office/drawing/2014/main" id="{05B19881-0373-4499-AF2B-17ADF9ED04BA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05604" y="3162494"/>
              <a:ext cx="483578" cy="345998"/>
            </a:xfrm>
            <a:prstGeom prst="rect">
              <a:avLst/>
            </a:prstGeom>
          </p:spPr>
        </p:pic>
        <p:sp>
          <p:nvSpPr>
            <p:cNvPr id="68" name="ชื่อเรื่อง 1">
              <a:extLst>
                <a:ext uri="{FF2B5EF4-FFF2-40B4-BE49-F238E27FC236}">
                  <a16:creationId xmlns:a16="http://schemas.microsoft.com/office/drawing/2014/main" id="{E5B15E27-2DBC-4F1E-B2FD-AC9441FA2745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8616476" y="3040323"/>
              <a:ext cx="2395098" cy="5893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eaLnBrk="0" hangingPunct="0">
                <a:defRPr/>
              </a:pPr>
              <a:r>
                <a:rPr lang="th-TH" sz="2000" b="1" dirty="0">
                  <a:solidFill>
                    <a:srgbClr val="008000"/>
                  </a:solidFill>
                  <a:latin typeface="TH SarabunPSK" panose="020B0500040200020003" pitchFamily="34" charset="-34"/>
                  <a:ea typeface="+mj-ea"/>
                  <a:cs typeface="TH SarabunPSK" panose="020B0500040200020003" pitchFamily="34" charset="-34"/>
                </a:rPr>
                <a:t>พัฒนาความสุขบุคลากร</a:t>
              </a:r>
            </a:p>
          </p:txBody>
        </p:sp>
      </p:grpSp>
      <p:sp>
        <p:nvSpPr>
          <p:cNvPr id="69" name="TextBox 15">
            <a:extLst>
              <a:ext uri="{FF2B5EF4-FFF2-40B4-BE49-F238E27FC236}">
                <a16:creationId xmlns:a16="http://schemas.microsoft.com/office/drawing/2014/main" id="{8E33C20F-13C6-4377-8B6A-6491EF1909A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37021" y="3289652"/>
            <a:ext cx="2778098" cy="400110"/>
          </a:xfrm>
          <a:prstGeom prst="rect">
            <a:avLst/>
          </a:prstGeom>
          <a:noFill/>
          <a:ln w="317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th-TH" sz="2000" b="1" dirty="0">
                <a:solidFill>
                  <a:schemeClr val="bg1">
                    <a:lumMod val="5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พัฒนาสถานที่ทำงานน่าอยู่ น่าทำงาน</a:t>
            </a:r>
          </a:p>
        </p:txBody>
      </p:sp>
      <p:sp>
        <p:nvSpPr>
          <p:cNvPr id="70" name="TextBox 15">
            <a:extLst>
              <a:ext uri="{FF2B5EF4-FFF2-40B4-BE49-F238E27FC236}">
                <a16:creationId xmlns:a16="http://schemas.microsoft.com/office/drawing/2014/main" id="{C5368056-5481-4E78-902A-4791A5CA769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85751" y="2385406"/>
            <a:ext cx="2778098" cy="400110"/>
          </a:xfrm>
          <a:prstGeom prst="rect">
            <a:avLst/>
          </a:prstGeom>
          <a:noFill/>
          <a:ln w="317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th-TH" sz="2000" b="1" dirty="0">
                <a:solidFill>
                  <a:schemeClr val="bg1">
                    <a:lumMod val="5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พัฒนาสมรรถนะด้านการบริหาร</a:t>
            </a:r>
          </a:p>
        </p:txBody>
      </p:sp>
      <p:sp>
        <p:nvSpPr>
          <p:cNvPr id="71" name="TextBox 15">
            <a:extLst>
              <a:ext uri="{FF2B5EF4-FFF2-40B4-BE49-F238E27FC236}">
                <a16:creationId xmlns:a16="http://schemas.microsoft.com/office/drawing/2014/main" id="{9CA52A80-E626-4425-BA72-38ADABB75AD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59062" y="3737874"/>
            <a:ext cx="2778098" cy="400110"/>
          </a:xfrm>
          <a:prstGeom prst="rect">
            <a:avLst/>
          </a:prstGeom>
          <a:noFill/>
          <a:ln w="317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th-TH" sz="2000" b="1" dirty="0">
                <a:solidFill>
                  <a:schemeClr val="bg1">
                    <a:lumMod val="5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พัฒนาค่านิยมร่วม </a:t>
            </a:r>
            <a:r>
              <a:rPr lang="en-GB" sz="2000" b="1" dirty="0">
                <a:solidFill>
                  <a:schemeClr val="bg1">
                    <a:lumMod val="5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MOPH</a:t>
            </a:r>
            <a:endParaRPr lang="th-TH" sz="2000" b="1" dirty="0">
              <a:solidFill>
                <a:schemeClr val="bg1">
                  <a:lumMod val="50000"/>
                </a:schemeClr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72" name="สี่เหลี่ยมผืนผ้า 71">
            <a:extLst>
              <a:ext uri="{FF2B5EF4-FFF2-40B4-BE49-F238E27FC236}">
                <a16:creationId xmlns:a16="http://schemas.microsoft.com/office/drawing/2014/main" id="{050D67C6-5543-48CC-9F7C-2BDE88B6872D}"/>
              </a:ext>
            </a:extLst>
          </p:cNvPr>
          <p:cNvSpPr/>
          <p:nvPr/>
        </p:nvSpPr>
        <p:spPr>
          <a:xfrm>
            <a:off x="7659111" y="872314"/>
            <a:ext cx="342288" cy="31295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40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๓</a:t>
            </a:r>
          </a:p>
        </p:txBody>
      </p:sp>
      <p:grpSp>
        <p:nvGrpSpPr>
          <p:cNvPr id="8" name="กลุ่ม 7">
            <a:extLst>
              <a:ext uri="{FF2B5EF4-FFF2-40B4-BE49-F238E27FC236}">
                <a16:creationId xmlns:a16="http://schemas.microsoft.com/office/drawing/2014/main" id="{6D46844E-03DD-4905-B4CC-F2B432179FF9}"/>
              </a:ext>
            </a:extLst>
          </p:cNvPr>
          <p:cNvGrpSpPr/>
          <p:nvPr/>
        </p:nvGrpSpPr>
        <p:grpSpPr>
          <a:xfrm>
            <a:off x="7306355" y="4163737"/>
            <a:ext cx="3192718" cy="982800"/>
            <a:chOff x="7306355" y="4163737"/>
            <a:chExt cx="3192718" cy="982800"/>
          </a:xfrm>
        </p:grpSpPr>
        <p:grpSp>
          <p:nvGrpSpPr>
            <p:cNvPr id="22" name="กลุ่ม 21">
              <a:extLst>
                <a:ext uri="{FF2B5EF4-FFF2-40B4-BE49-F238E27FC236}">
                  <a16:creationId xmlns:a16="http://schemas.microsoft.com/office/drawing/2014/main" id="{8C62C39D-D16D-46AF-BB4F-A4A015D723B2}"/>
                </a:ext>
              </a:extLst>
            </p:cNvPr>
            <p:cNvGrpSpPr/>
            <p:nvPr/>
          </p:nvGrpSpPr>
          <p:grpSpPr>
            <a:xfrm>
              <a:off x="7306355" y="4163737"/>
              <a:ext cx="3192718" cy="982800"/>
              <a:chOff x="8945151" y="4790519"/>
              <a:chExt cx="3192718" cy="982800"/>
            </a:xfrm>
          </p:grpSpPr>
          <p:pic>
            <p:nvPicPr>
              <p:cNvPr id="23" name="รูปภาพ 22">
                <a:extLst>
                  <a:ext uri="{FF2B5EF4-FFF2-40B4-BE49-F238E27FC236}">
                    <a16:creationId xmlns:a16="http://schemas.microsoft.com/office/drawing/2014/main" id="{59AB79AD-9C63-4B1D-94A2-98378EDEF52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945151" y="4790519"/>
                <a:ext cx="982800" cy="982800"/>
              </a:xfrm>
              <a:prstGeom prst="rect">
                <a:avLst/>
              </a:prstGeom>
            </p:spPr>
          </p:pic>
          <p:sp>
            <p:nvSpPr>
              <p:cNvPr id="24" name="TextBox 15">
                <a:extLst>
                  <a:ext uri="{FF2B5EF4-FFF2-40B4-BE49-F238E27FC236}">
                    <a16:creationId xmlns:a16="http://schemas.microsoft.com/office/drawing/2014/main" id="{6B12A76C-B423-463B-A18C-0FAE4C96D79E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9971786" y="4944155"/>
                <a:ext cx="2166083" cy="769441"/>
              </a:xfrm>
              <a:prstGeom prst="rect">
                <a:avLst/>
              </a:prstGeom>
              <a:noFill/>
              <a:ln w="3175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pPr>
                  <a:defRPr/>
                </a:pPr>
                <a:r>
                  <a:rPr lang="th-TH" sz="2400" b="1" dirty="0">
                    <a:solidFill>
                      <a:srgbClr val="0070C0"/>
                    </a:solidFill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จัดการระบบสุขภาพ </a:t>
                </a:r>
              </a:p>
              <a:p>
                <a:pPr>
                  <a:defRPr/>
                </a:pPr>
                <a:r>
                  <a:rPr lang="th-TH" sz="2000" b="1" dirty="0">
                    <a:solidFill>
                      <a:srgbClr val="FF0000"/>
                    </a:solidFill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ให้มีความมั่นคง ยั่งยืน</a:t>
                </a:r>
              </a:p>
            </p:txBody>
          </p:sp>
          <p:pic>
            <p:nvPicPr>
              <p:cNvPr id="25" name="Picture 21">
                <a:extLst>
                  <a:ext uri="{FF2B5EF4-FFF2-40B4-BE49-F238E27FC236}">
                    <a16:creationId xmlns:a16="http://schemas.microsoft.com/office/drawing/2014/main" id="{CF94BE62-C03D-4341-B961-6BED791F519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011997" y="4944155"/>
                <a:ext cx="824680" cy="652072"/>
              </a:xfrm>
              <a:prstGeom prst="rect">
                <a:avLst/>
              </a:prstGeom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</p:pic>
        </p:grpSp>
        <p:sp>
          <p:nvSpPr>
            <p:cNvPr id="73" name="สี่เหลี่ยมผืนผ้า 72">
              <a:extLst>
                <a:ext uri="{FF2B5EF4-FFF2-40B4-BE49-F238E27FC236}">
                  <a16:creationId xmlns:a16="http://schemas.microsoft.com/office/drawing/2014/main" id="{ED9DAE31-598C-4F2E-9AA6-219383E4E115}"/>
                </a:ext>
              </a:extLst>
            </p:cNvPr>
            <p:cNvSpPr/>
            <p:nvPr/>
          </p:nvSpPr>
          <p:spPr>
            <a:xfrm>
              <a:off x="7614397" y="4492193"/>
              <a:ext cx="342288" cy="30243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4000" b="1" dirty="0">
                  <a:solidFill>
                    <a:schemeClr val="tx1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๔</a:t>
              </a:r>
            </a:p>
          </p:txBody>
        </p:sp>
      </p:grpSp>
      <p:grpSp>
        <p:nvGrpSpPr>
          <p:cNvPr id="74" name="กลุ่ม 73">
            <a:extLst>
              <a:ext uri="{FF2B5EF4-FFF2-40B4-BE49-F238E27FC236}">
                <a16:creationId xmlns:a16="http://schemas.microsoft.com/office/drawing/2014/main" id="{093B7AB1-820B-45DA-960C-91A698707E5E}"/>
              </a:ext>
            </a:extLst>
          </p:cNvPr>
          <p:cNvGrpSpPr/>
          <p:nvPr/>
        </p:nvGrpSpPr>
        <p:grpSpPr>
          <a:xfrm>
            <a:off x="6903115" y="5068742"/>
            <a:ext cx="4112004" cy="652035"/>
            <a:chOff x="7912792" y="1952318"/>
            <a:chExt cx="4112004" cy="652035"/>
          </a:xfrm>
        </p:grpSpPr>
        <p:sp>
          <p:nvSpPr>
            <p:cNvPr id="75" name="ชื่อเรื่อง 1">
              <a:extLst>
                <a:ext uri="{FF2B5EF4-FFF2-40B4-BE49-F238E27FC236}">
                  <a16:creationId xmlns:a16="http://schemas.microsoft.com/office/drawing/2014/main" id="{3ED2D894-09D8-4FD5-A4B6-E4F4C3B18C52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8445631" y="2014993"/>
              <a:ext cx="3579165" cy="5893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 eaLnBrk="0" hangingPunct="0">
                <a:defRPr/>
              </a:pPr>
              <a:r>
                <a:rPr lang="th-TH" sz="2000" b="1" dirty="0">
                  <a:solidFill>
                    <a:srgbClr val="008000"/>
                  </a:solidFill>
                  <a:latin typeface="TH SarabunPSK" panose="020B0500040200020003" pitchFamily="34" charset="-34"/>
                  <a:ea typeface="+mj-ea"/>
                  <a:cs typeface="TH SarabunPSK" panose="020B0500040200020003" pitchFamily="34" charset="-34"/>
                </a:rPr>
                <a:t>พัฒนาประสิทธิภาพการบริหารการเงินการคลัง</a:t>
              </a:r>
            </a:p>
          </p:txBody>
        </p:sp>
        <p:pic>
          <p:nvPicPr>
            <p:cNvPr id="76" name="Picture 2">
              <a:extLst>
                <a:ext uri="{FF2B5EF4-FFF2-40B4-BE49-F238E27FC236}">
                  <a16:creationId xmlns:a16="http://schemas.microsoft.com/office/drawing/2014/main" id="{BD480FDB-8B8C-46B3-BD07-E11AB34287D7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12792" y="1952318"/>
              <a:ext cx="572532" cy="531824"/>
            </a:xfrm>
            <a:prstGeom prst="rect">
              <a:avLst/>
            </a:prstGeo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</p:pic>
      </p:grpSp>
      <p:grpSp>
        <p:nvGrpSpPr>
          <p:cNvPr id="77" name="กลุ่ม 76">
            <a:extLst>
              <a:ext uri="{FF2B5EF4-FFF2-40B4-BE49-F238E27FC236}">
                <a16:creationId xmlns:a16="http://schemas.microsoft.com/office/drawing/2014/main" id="{0B8A3CE4-FB27-46AB-99CD-910F1E41D559}"/>
              </a:ext>
            </a:extLst>
          </p:cNvPr>
          <p:cNvGrpSpPr/>
          <p:nvPr/>
        </p:nvGrpSpPr>
        <p:grpSpPr>
          <a:xfrm>
            <a:off x="6903115" y="5837843"/>
            <a:ext cx="5124058" cy="589360"/>
            <a:chOff x="7935790" y="4158277"/>
            <a:chExt cx="4063865" cy="589360"/>
          </a:xfrm>
        </p:grpSpPr>
        <p:sp>
          <p:nvSpPr>
            <p:cNvPr id="78" name="ชื่อเรื่อง 1">
              <a:extLst>
                <a:ext uri="{FF2B5EF4-FFF2-40B4-BE49-F238E27FC236}">
                  <a16:creationId xmlns:a16="http://schemas.microsoft.com/office/drawing/2014/main" id="{F9F386CB-814F-4CD5-B85B-1C487EA86D73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8616475" y="4158277"/>
              <a:ext cx="3383180" cy="5893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eaLnBrk="0" hangingPunct="0">
                <a:defRPr/>
              </a:pPr>
              <a:r>
                <a:rPr lang="th-TH" sz="2000" b="1" dirty="0">
                  <a:solidFill>
                    <a:srgbClr val="008000"/>
                  </a:solidFill>
                  <a:latin typeface="TH SarabunPSK" panose="020B0500040200020003" pitchFamily="34" charset="-34"/>
                  <a:ea typeface="+mj-ea"/>
                  <a:cs typeface="TH SarabunPSK" panose="020B0500040200020003" pitchFamily="34" charset="-34"/>
                </a:rPr>
                <a:t>พัฒนาเทคโนโลยีการจัดการข้อมูลสารสนเทศด้านสุขภาพ</a:t>
              </a:r>
            </a:p>
          </p:txBody>
        </p:sp>
        <p:pic>
          <p:nvPicPr>
            <p:cNvPr id="79" name="Picture 35">
              <a:extLst>
                <a:ext uri="{FF2B5EF4-FFF2-40B4-BE49-F238E27FC236}">
                  <a16:creationId xmlns:a16="http://schemas.microsoft.com/office/drawing/2014/main" id="{0D9C72C3-B412-44CC-B3C2-A0BB91F716C3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35790" y="4253648"/>
              <a:ext cx="680685" cy="400110"/>
            </a:xfrm>
            <a:prstGeom prst="rect">
              <a:avLst/>
            </a:prstGeo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80" name="TextBox 15">
            <a:extLst>
              <a:ext uri="{FF2B5EF4-FFF2-40B4-BE49-F238E27FC236}">
                <a16:creationId xmlns:a16="http://schemas.microsoft.com/office/drawing/2014/main" id="{D897BB26-63E4-4E78-9BAF-D4467EE4999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14667" y="6167584"/>
            <a:ext cx="3466782" cy="400110"/>
          </a:xfrm>
          <a:prstGeom prst="rect">
            <a:avLst/>
          </a:prstGeom>
          <a:noFill/>
          <a:ln w="317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th-TH" sz="2000" b="1" dirty="0">
                <a:solidFill>
                  <a:schemeClr val="bg1">
                    <a:lumMod val="5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พัฒนา </a:t>
            </a:r>
            <a:r>
              <a:rPr lang="en-US" sz="2000" b="1" dirty="0">
                <a:solidFill>
                  <a:schemeClr val="bg1">
                    <a:lumMod val="5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Application </a:t>
            </a:r>
            <a:r>
              <a:rPr lang="th-TH" sz="2000" b="1" dirty="0">
                <a:solidFill>
                  <a:schemeClr val="bg1">
                    <a:lumMod val="5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จัดการข้อมูล/การบริหาร</a:t>
            </a:r>
          </a:p>
        </p:txBody>
      </p:sp>
      <p:sp>
        <p:nvSpPr>
          <p:cNvPr id="81" name="TextBox 15">
            <a:extLst>
              <a:ext uri="{FF2B5EF4-FFF2-40B4-BE49-F238E27FC236}">
                <a16:creationId xmlns:a16="http://schemas.microsoft.com/office/drawing/2014/main" id="{7C54767D-EC0C-438B-99DD-52068F8A4FB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97755" y="5482639"/>
            <a:ext cx="3466782" cy="400110"/>
          </a:xfrm>
          <a:prstGeom prst="rect">
            <a:avLst/>
          </a:prstGeom>
          <a:noFill/>
          <a:ln w="317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th-TH" sz="2000" b="1" dirty="0">
                <a:solidFill>
                  <a:schemeClr val="bg1">
                    <a:lumMod val="5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คุณภาพบัญชี/แผนการเงิน/ระบบการเฝ้าระวัง</a:t>
            </a:r>
          </a:p>
        </p:txBody>
      </p:sp>
    </p:spTree>
    <p:extLst>
      <p:ext uri="{BB962C8B-B14F-4D97-AF65-F5344CB8AC3E}">
        <p14:creationId xmlns:p14="http://schemas.microsoft.com/office/powerpoint/2010/main" val="39456340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กลุ่ม 1">
            <a:extLst>
              <a:ext uri="{FF2B5EF4-FFF2-40B4-BE49-F238E27FC236}">
                <a16:creationId xmlns:a16="http://schemas.microsoft.com/office/drawing/2014/main" id="{D17B00C9-9AA1-4D01-AFCB-33A99BA82A20}"/>
              </a:ext>
            </a:extLst>
          </p:cNvPr>
          <p:cNvGrpSpPr/>
          <p:nvPr/>
        </p:nvGrpSpPr>
        <p:grpSpPr>
          <a:xfrm>
            <a:off x="2154631" y="1705451"/>
            <a:ext cx="7185848" cy="2344088"/>
            <a:chOff x="2037712" y="3205641"/>
            <a:chExt cx="7185848" cy="2344088"/>
          </a:xfrm>
        </p:grpSpPr>
        <p:sp>
          <p:nvSpPr>
            <p:cNvPr id="3" name="TextBox 15">
              <a:extLst>
                <a:ext uri="{FF2B5EF4-FFF2-40B4-BE49-F238E27FC236}">
                  <a16:creationId xmlns:a16="http://schemas.microsoft.com/office/drawing/2014/main" id="{6BB9C5DD-E258-4BA2-8956-E53A70B927E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037712" y="3205641"/>
              <a:ext cx="7185848" cy="1754326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th-TH" sz="3600" b="1" dirty="0">
                  <a:solidFill>
                    <a:srgbClr val="002060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ประเด็นสำคัญ</a:t>
              </a:r>
            </a:p>
            <a:p>
              <a:pPr algn="ctr">
                <a:defRPr/>
              </a:pPr>
              <a:r>
                <a:rPr lang="th-TH" sz="3600" b="1" dirty="0">
                  <a:solidFill>
                    <a:srgbClr val="002060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ในการจัดทำแผนปฏิบัติการการจัดการระบบสุขภาพ</a:t>
              </a:r>
            </a:p>
            <a:p>
              <a:pPr algn="ctr">
                <a:defRPr/>
              </a:pPr>
              <a:r>
                <a:rPr lang="th-TH" sz="3600" b="1" dirty="0">
                  <a:solidFill>
                    <a:srgbClr val="002060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ปี ๒๕๖๔</a:t>
              </a:r>
            </a:p>
          </p:txBody>
        </p:sp>
        <p:sp>
          <p:nvSpPr>
            <p:cNvPr id="4" name="สี่เหลี่ยมผืนผ้า 3">
              <a:extLst>
                <a:ext uri="{FF2B5EF4-FFF2-40B4-BE49-F238E27FC236}">
                  <a16:creationId xmlns:a16="http://schemas.microsoft.com/office/drawing/2014/main" id="{5AB8311F-AEBC-4E11-8EF9-8C10A78E1A36}"/>
                </a:ext>
              </a:extLst>
            </p:cNvPr>
            <p:cNvSpPr/>
            <p:nvPr/>
          </p:nvSpPr>
          <p:spPr>
            <a:xfrm>
              <a:off x="4784891" y="4964954"/>
              <a:ext cx="1691489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sz="3200" b="1" dirty="0">
                  <a:latin typeface="TH SarabunPSK" panose="020B0500040200020003" pitchFamily="34" charset="-34"/>
                  <a:cs typeface="TH SarabunPSK" panose="020B0500040200020003" pitchFamily="34" charset="-34"/>
                </a:rPr>
                <a:t>Action Plan</a:t>
              </a:r>
              <a:endParaRPr lang="th-TH" sz="3200" b="1" dirty="0"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</p:grpSp>
      <p:pic>
        <p:nvPicPr>
          <p:cNvPr id="6" name="Picture 4" descr="à¸à¸²à¸£à¸§à¸´à¹à¸à¸£à¸²à¸°à¸«à¹à¸à¸¥à¸¢à¸¸à¸à¸à¹ ( Strategic Analysis )">
            <a:extLst>
              <a:ext uri="{FF2B5EF4-FFF2-40B4-BE49-F238E27FC236}">
                <a16:creationId xmlns:a16="http://schemas.microsoft.com/office/drawing/2014/main" id="{5FF64AC1-FC51-4463-A36E-8183B7951BA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429"/>
          <a:stretch/>
        </p:blipFill>
        <p:spPr bwMode="auto">
          <a:xfrm>
            <a:off x="4528910" y="3911535"/>
            <a:ext cx="2437290" cy="13579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2906703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F129C5B-2EDF-48FF-BFB8-ADEDBC33858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956" t="14686" r="13750" b="9930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748121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16EB6AA7-4355-4B6B-A915-B080849E3D3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2174" t="18535" r="13369" b="7032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387560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กลุ่ม 1">
            <a:extLst>
              <a:ext uri="{FF2B5EF4-FFF2-40B4-BE49-F238E27FC236}">
                <a16:creationId xmlns:a16="http://schemas.microsoft.com/office/drawing/2014/main" id="{077D5DC1-0640-48F6-8E46-674A65ED4D40}"/>
              </a:ext>
            </a:extLst>
          </p:cNvPr>
          <p:cNvGrpSpPr/>
          <p:nvPr/>
        </p:nvGrpSpPr>
        <p:grpSpPr>
          <a:xfrm>
            <a:off x="888351" y="554217"/>
            <a:ext cx="11019380" cy="954107"/>
            <a:chOff x="543240" y="2048755"/>
            <a:chExt cx="11019380" cy="954107"/>
          </a:xfrm>
        </p:grpSpPr>
        <p:grpSp>
          <p:nvGrpSpPr>
            <p:cNvPr id="3" name="กลุ่ม 2">
              <a:extLst>
                <a:ext uri="{FF2B5EF4-FFF2-40B4-BE49-F238E27FC236}">
                  <a16:creationId xmlns:a16="http://schemas.microsoft.com/office/drawing/2014/main" id="{D9555E32-F016-40B3-9AC2-68385BABC13F}"/>
                </a:ext>
              </a:extLst>
            </p:cNvPr>
            <p:cNvGrpSpPr/>
            <p:nvPr/>
          </p:nvGrpSpPr>
          <p:grpSpPr>
            <a:xfrm>
              <a:off x="543240" y="2048755"/>
              <a:ext cx="11019380" cy="954107"/>
              <a:chOff x="832002" y="2786959"/>
              <a:chExt cx="11019380" cy="954107"/>
            </a:xfrm>
          </p:grpSpPr>
          <p:sp>
            <p:nvSpPr>
              <p:cNvPr id="5" name="TextBox 15">
                <a:extLst>
                  <a:ext uri="{FF2B5EF4-FFF2-40B4-BE49-F238E27FC236}">
                    <a16:creationId xmlns:a16="http://schemas.microsoft.com/office/drawing/2014/main" id="{50C93496-C2D5-44F5-9EAB-C6ADB19FE53C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227947" y="2786959"/>
                <a:ext cx="6022026" cy="954107"/>
              </a:xfrm>
              <a:prstGeom prst="rect">
                <a:avLst/>
              </a:prstGeom>
              <a:noFill/>
              <a:ln w="3175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pPr>
                  <a:defRPr/>
                </a:pPr>
                <a:r>
                  <a:rPr lang="th-TH" b="1" dirty="0">
                    <a:solidFill>
                      <a:schemeClr val="accent6">
                        <a:lumMod val="50000"/>
                      </a:schemeClr>
                    </a:solidFill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พัฒนาบริการส่งเสริมสุขภาพ ป้องกันโรค </a:t>
                </a:r>
              </a:p>
              <a:p>
                <a:pPr>
                  <a:defRPr/>
                </a:pPr>
                <a:r>
                  <a:rPr lang="th-TH" b="1" dirty="0">
                    <a:solidFill>
                      <a:schemeClr val="accent6">
                        <a:lumMod val="50000"/>
                      </a:schemeClr>
                    </a:solidFill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และคุ้มครองสุขภาพ</a:t>
                </a:r>
              </a:p>
            </p:txBody>
          </p:sp>
          <p:pic>
            <p:nvPicPr>
              <p:cNvPr id="6" name="รูปภาพ 5">
                <a:extLst>
                  <a:ext uri="{FF2B5EF4-FFF2-40B4-BE49-F238E27FC236}">
                    <a16:creationId xmlns:a16="http://schemas.microsoft.com/office/drawing/2014/main" id="{FD0B8BF1-8C03-4697-A45D-C098CD8024A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32002" y="2786959"/>
                <a:ext cx="462359" cy="461665"/>
              </a:xfrm>
              <a:prstGeom prst="rect">
                <a:avLst/>
              </a:prstGeom>
            </p:spPr>
          </p:pic>
          <p:sp>
            <p:nvSpPr>
              <p:cNvPr id="7" name="TextBox 15">
                <a:extLst>
                  <a:ext uri="{FF2B5EF4-FFF2-40B4-BE49-F238E27FC236}">
                    <a16:creationId xmlns:a16="http://schemas.microsoft.com/office/drawing/2014/main" id="{5D9484E6-B2A9-4DDE-9EEC-B546DDCDA455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6630888" y="2822161"/>
                <a:ext cx="5220494" cy="707886"/>
              </a:xfrm>
              <a:prstGeom prst="rect">
                <a:avLst/>
              </a:prstGeom>
              <a:noFill/>
              <a:ln w="3175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pPr>
                  <a:defRPr/>
                </a:pPr>
                <a:r>
                  <a:rPr lang="th-TH" sz="2000" b="1" dirty="0">
                    <a:solidFill>
                      <a:schemeClr val="bg1">
                        <a:lumMod val="50000"/>
                      </a:schemeClr>
                    </a:solidFill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การสร้างความรอบรู้ด้านสุขภาพ (</a:t>
                </a:r>
                <a:r>
                  <a:rPr lang="en-GB" sz="2000" b="1" dirty="0">
                    <a:solidFill>
                      <a:schemeClr val="bg1">
                        <a:lumMod val="50000"/>
                      </a:schemeClr>
                    </a:solidFill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Health Literacy) </a:t>
                </a:r>
                <a:r>
                  <a:rPr lang="th-TH" sz="2000" b="1" dirty="0">
                    <a:solidFill>
                      <a:schemeClr val="bg1">
                        <a:lumMod val="50000"/>
                      </a:schemeClr>
                    </a:solidFill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ให้ประชาชนสามารถดูแลสุขภาพด้วยตัวเอง (</a:t>
                </a:r>
                <a:r>
                  <a:rPr lang="en-GB" sz="2000" b="1" dirty="0">
                    <a:solidFill>
                      <a:schemeClr val="bg1">
                        <a:lumMod val="50000"/>
                      </a:schemeClr>
                    </a:solidFill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Self Care)</a:t>
                </a:r>
                <a:endParaRPr lang="th-TH" sz="2000" b="1" dirty="0">
                  <a:solidFill>
                    <a:schemeClr val="bg1">
                      <a:lumMod val="50000"/>
                    </a:schemeClr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endParaRPr>
              </a:p>
            </p:txBody>
          </p:sp>
        </p:grpSp>
        <p:sp>
          <p:nvSpPr>
            <p:cNvPr id="4" name="สี่เหลี่ยมผืนผ้า 3">
              <a:extLst>
                <a:ext uri="{FF2B5EF4-FFF2-40B4-BE49-F238E27FC236}">
                  <a16:creationId xmlns:a16="http://schemas.microsoft.com/office/drawing/2014/main" id="{0C137487-82B8-4B9D-A11D-283802E5DC85}"/>
                </a:ext>
              </a:extLst>
            </p:cNvPr>
            <p:cNvSpPr/>
            <p:nvPr/>
          </p:nvSpPr>
          <p:spPr>
            <a:xfrm>
              <a:off x="597226" y="2109712"/>
              <a:ext cx="342288" cy="30243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4000" b="1" dirty="0">
                  <a:solidFill>
                    <a:schemeClr val="tx1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๑</a:t>
              </a:r>
            </a:p>
          </p:txBody>
        </p:sp>
      </p:grpSp>
      <p:sp>
        <p:nvSpPr>
          <p:cNvPr id="9" name="TextBox 15">
            <a:extLst>
              <a:ext uri="{FF2B5EF4-FFF2-40B4-BE49-F238E27FC236}">
                <a16:creationId xmlns:a16="http://schemas.microsoft.com/office/drawing/2014/main" id="{96331C95-51E6-4B42-97E4-70DDE15E5E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68721" y="2139922"/>
            <a:ext cx="4724748" cy="400110"/>
          </a:xfrm>
          <a:prstGeom prst="rect">
            <a:avLst/>
          </a:prstGeom>
          <a:noFill/>
          <a:ln w="317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th-TH" sz="20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กลุ่มแม่และเด็ก </a:t>
            </a:r>
            <a:r>
              <a:rPr lang="th-TH" sz="2000" b="1" dirty="0">
                <a:solidFill>
                  <a:schemeClr val="bg1">
                    <a:lumMod val="5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ลูกเกิดรอด แม่ปลอดภัย อนามัยสมบูรณ์</a:t>
            </a:r>
          </a:p>
        </p:txBody>
      </p:sp>
      <p:sp>
        <p:nvSpPr>
          <p:cNvPr id="13" name="TextBox 15">
            <a:extLst>
              <a:ext uri="{FF2B5EF4-FFF2-40B4-BE49-F238E27FC236}">
                <a16:creationId xmlns:a16="http://schemas.microsoft.com/office/drawing/2014/main" id="{4B54037B-3BA3-4EEC-BEB0-477BCCD4693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71988" y="4124098"/>
            <a:ext cx="5054570" cy="400110"/>
          </a:xfrm>
          <a:prstGeom prst="rect">
            <a:avLst/>
          </a:prstGeom>
          <a:noFill/>
          <a:ln w="317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th-TH" sz="20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กลุ่มวัยรุ่น </a:t>
            </a:r>
            <a:r>
              <a:rPr lang="th-TH" sz="2000" b="1" dirty="0">
                <a:solidFill>
                  <a:schemeClr val="bg1">
                    <a:lumMod val="5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ห่างไกลยาเสพติด ตั้งครรภ์เมื่อพร้อม ลดอุบัติเหตุทางถนน</a:t>
            </a:r>
            <a:endParaRPr lang="th-TH" sz="2000" b="1" dirty="0">
              <a:solidFill>
                <a:schemeClr val="accent4">
                  <a:lumMod val="50000"/>
                </a:schemeClr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5" name="TextBox 15">
            <a:extLst>
              <a:ext uri="{FF2B5EF4-FFF2-40B4-BE49-F238E27FC236}">
                <a16:creationId xmlns:a16="http://schemas.microsoft.com/office/drawing/2014/main" id="{61603D44-78C4-4D2B-A3F6-D989A75387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68721" y="5239009"/>
            <a:ext cx="5091176" cy="400110"/>
          </a:xfrm>
          <a:prstGeom prst="rect">
            <a:avLst/>
          </a:prstGeom>
          <a:noFill/>
          <a:ln w="317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th-TH" sz="20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กลุ่มสูงอายุ </a:t>
            </a:r>
            <a:r>
              <a:rPr lang="th-TH" sz="2000" b="1" dirty="0">
                <a:solidFill>
                  <a:schemeClr val="bg1">
                    <a:lumMod val="5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คุณภาพชีวิตดี ไม่มีภาวะพึ่งพิง</a:t>
            </a:r>
          </a:p>
        </p:txBody>
      </p:sp>
      <p:sp>
        <p:nvSpPr>
          <p:cNvPr id="18" name="TextBox 15">
            <a:extLst>
              <a:ext uri="{FF2B5EF4-FFF2-40B4-BE49-F238E27FC236}">
                <a16:creationId xmlns:a16="http://schemas.microsoft.com/office/drawing/2014/main" id="{01579939-9FAB-492A-B90B-C64D04245B9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88351" y="1562999"/>
            <a:ext cx="4724748" cy="461665"/>
          </a:xfrm>
          <a:prstGeom prst="rect">
            <a:avLst/>
          </a:prstGeom>
          <a:noFill/>
          <a:ln w="317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th-TH" sz="2400" b="1" dirty="0">
                <a:solidFill>
                  <a:srgbClr val="7030A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พัฒนาบริการการดูแลคุณภาพชีวิตกลุ่มวัย</a:t>
            </a:r>
          </a:p>
        </p:txBody>
      </p:sp>
      <p:grpSp>
        <p:nvGrpSpPr>
          <p:cNvPr id="43" name="กลุ่ม 42">
            <a:extLst>
              <a:ext uri="{FF2B5EF4-FFF2-40B4-BE49-F238E27FC236}">
                <a16:creationId xmlns:a16="http://schemas.microsoft.com/office/drawing/2014/main" id="{05D45256-59B0-4F81-8D63-5BE4F238C497}"/>
              </a:ext>
            </a:extLst>
          </p:cNvPr>
          <p:cNvGrpSpPr/>
          <p:nvPr/>
        </p:nvGrpSpPr>
        <p:grpSpPr>
          <a:xfrm>
            <a:off x="7347321" y="2065963"/>
            <a:ext cx="4754449" cy="1615037"/>
            <a:chOff x="7347311" y="2065963"/>
            <a:chExt cx="4844690" cy="1615037"/>
          </a:xfrm>
        </p:grpSpPr>
        <p:sp>
          <p:nvSpPr>
            <p:cNvPr id="20" name="TextBox 15">
              <a:extLst>
                <a:ext uri="{FF2B5EF4-FFF2-40B4-BE49-F238E27FC236}">
                  <a16:creationId xmlns:a16="http://schemas.microsoft.com/office/drawing/2014/main" id="{D5B43136-BF39-4A4B-9026-A59A8D8D9BF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47311" y="2065963"/>
              <a:ext cx="4844690" cy="461665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th-TH" sz="2400" b="1" dirty="0">
                  <a:solidFill>
                    <a:srgbClr val="7030A0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พัฒนาบริการการป้องกันและควบคุมโรคระบาดในพื้นที่</a:t>
              </a:r>
            </a:p>
          </p:txBody>
        </p:sp>
        <p:sp>
          <p:nvSpPr>
            <p:cNvPr id="22" name="TextBox 15">
              <a:extLst>
                <a:ext uri="{FF2B5EF4-FFF2-40B4-BE49-F238E27FC236}">
                  <a16:creationId xmlns:a16="http://schemas.microsoft.com/office/drawing/2014/main" id="{02F3E5A0-83F8-48C5-B57C-8DB4A066381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69240" y="2520805"/>
              <a:ext cx="4724748" cy="707886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GB" sz="2000" b="1" dirty="0">
                  <a:solidFill>
                    <a:schemeClr val="bg1">
                      <a:lumMod val="50000"/>
                    </a:schemeClr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6.</a:t>
              </a:r>
              <a:r>
                <a:rPr lang="th-TH" sz="2000" b="1" dirty="0">
                  <a:solidFill>
                    <a:schemeClr val="bg1">
                      <a:lumMod val="50000"/>
                    </a:schemeClr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การเฝ้าระวัง ป้องกันและควบคุมโรคติดเชื้อไวรัสโค</a:t>
              </a:r>
              <a:r>
                <a:rPr lang="th-TH" sz="2000" b="1" dirty="0" err="1">
                  <a:solidFill>
                    <a:schemeClr val="bg1">
                      <a:lumMod val="50000"/>
                    </a:schemeClr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โร</a:t>
              </a:r>
              <a:r>
                <a:rPr lang="th-TH" sz="2000" b="1" dirty="0">
                  <a:solidFill>
                    <a:schemeClr val="bg1">
                      <a:lumMod val="50000"/>
                    </a:schemeClr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นา </a:t>
              </a:r>
              <a:r>
                <a:rPr lang="en-GB" sz="2000" b="1" dirty="0">
                  <a:solidFill>
                    <a:schemeClr val="bg1">
                      <a:lumMod val="50000"/>
                    </a:schemeClr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2019 (COVID-19)</a:t>
              </a:r>
              <a:endParaRPr lang="th-TH" sz="2000" b="1" dirty="0">
                <a:solidFill>
                  <a:schemeClr val="bg1">
                    <a:lumMod val="5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  <p:sp>
          <p:nvSpPr>
            <p:cNvPr id="24" name="TextBox 15">
              <a:extLst>
                <a:ext uri="{FF2B5EF4-FFF2-40B4-BE49-F238E27FC236}">
                  <a16:creationId xmlns:a16="http://schemas.microsoft.com/office/drawing/2014/main" id="{BA60BDFA-37A4-4234-8924-04628B68A9D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405421" y="3280890"/>
              <a:ext cx="4724748" cy="400110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GB" sz="2000" b="1" dirty="0">
                  <a:solidFill>
                    <a:schemeClr val="bg1">
                      <a:lumMod val="50000"/>
                    </a:schemeClr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7.</a:t>
              </a:r>
              <a:r>
                <a:rPr lang="th-TH" sz="2000" b="1" dirty="0">
                  <a:solidFill>
                    <a:schemeClr val="bg1">
                      <a:lumMod val="50000"/>
                    </a:schemeClr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การป้องกันและควบคุมโรคโรคไข้เลือดออก</a:t>
              </a:r>
            </a:p>
          </p:txBody>
        </p:sp>
      </p:grpSp>
      <p:grpSp>
        <p:nvGrpSpPr>
          <p:cNvPr id="41" name="กลุ่ม 40">
            <a:extLst>
              <a:ext uri="{FF2B5EF4-FFF2-40B4-BE49-F238E27FC236}">
                <a16:creationId xmlns:a16="http://schemas.microsoft.com/office/drawing/2014/main" id="{33DFB4F0-4B2A-4FA9-B1CE-2493C5B31880}"/>
              </a:ext>
            </a:extLst>
          </p:cNvPr>
          <p:cNvGrpSpPr/>
          <p:nvPr/>
        </p:nvGrpSpPr>
        <p:grpSpPr>
          <a:xfrm>
            <a:off x="7347313" y="4019555"/>
            <a:ext cx="4427257" cy="800220"/>
            <a:chOff x="7209480" y="1278974"/>
            <a:chExt cx="4837026" cy="800220"/>
          </a:xfrm>
        </p:grpSpPr>
        <p:sp>
          <p:nvSpPr>
            <p:cNvPr id="26" name="TextBox 15">
              <a:extLst>
                <a:ext uri="{FF2B5EF4-FFF2-40B4-BE49-F238E27FC236}">
                  <a16:creationId xmlns:a16="http://schemas.microsoft.com/office/drawing/2014/main" id="{A5AC41AD-F4F5-4148-85BD-5B454CAE943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209480" y="1278974"/>
              <a:ext cx="4724748" cy="461665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th-TH" sz="2400" b="1" dirty="0">
                  <a:solidFill>
                    <a:srgbClr val="7030A0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พัฒนาบริการการคุ้มครองผู้บริโภคด้านสุขภาพ</a:t>
              </a:r>
            </a:p>
          </p:txBody>
        </p:sp>
        <p:sp>
          <p:nvSpPr>
            <p:cNvPr id="28" name="TextBox 15">
              <a:extLst>
                <a:ext uri="{FF2B5EF4-FFF2-40B4-BE49-F238E27FC236}">
                  <a16:creationId xmlns:a16="http://schemas.microsoft.com/office/drawing/2014/main" id="{0A2B4CCC-0106-440C-9B1F-F1292DF2820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21757" y="1679084"/>
              <a:ext cx="4724749" cy="400110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GB" sz="2000" b="1" dirty="0">
                  <a:solidFill>
                    <a:schemeClr val="bg1">
                      <a:lumMod val="50000"/>
                    </a:schemeClr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8.</a:t>
              </a:r>
              <a:r>
                <a:rPr lang="th-TH" sz="2000" b="1" dirty="0">
                  <a:solidFill>
                    <a:schemeClr val="bg1">
                      <a:lumMod val="50000"/>
                    </a:schemeClr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การพัฒนาระบบอาหารปลอดภัย</a:t>
              </a:r>
            </a:p>
          </p:txBody>
        </p:sp>
      </p:grpSp>
      <p:grpSp>
        <p:nvGrpSpPr>
          <p:cNvPr id="42" name="กลุ่ม 41">
            <a:extLst>
              <a:ext uri="{FF2B5EF4-FFF2-40B4-BE49-F238E27FC236}">
                <a16:creationId xmlns:a16="http://schemas.microsoft.com/office/drawing/2014/main" id="{A6A247A0-3BCF-44BC-A433-E8B5BC3B24A1}"/>
              </a:ext>
            </a:extLst>
          </p:cNvPr>
          <p:cNvGrpSpPr/>
          <p:nvPr/>
        </p:nvGrpSpPr>
        <p:grpSpPr>
          <a:xfrm>
            <a:off x="7347311" y="5083685"/>
            <a:ext cx="4415955" cy="861072"/>
            <a:chOff x="7306322" y="2406562"/>
            <a:chExt cx="4724748" cy="861072"/>
          </a:xfrm>
        </p:grpSpPr>
        <p:sp>
          <p:nvSpPr>
            <p:cNvPr id="30" name="TextBox 15">
              <a:extLst>
                <a:ext uri="{FF2B5EF4-FFF2-40B4-BE49-F238E27FC236}">
                  <a16:creationId xmlns:a16="http://schemas.microsoft.com/office/drawing/2014/main" id="{88944322-CEB4-4038-9608-A5984C5F50E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06322" y="2406562"/>
              <a:ext cx="4724748" cy="461665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th-TH" sz="2400" b="1" dirty="0">
                  <a:solidFill>
                    <a:srgbClr val="7030A0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พัฒนาการจัดการสิ่งแวดล้อมปลอดภัย</a:t>
              </a:r>
            </a:p>
          </p:txBody>
        </p:sp>
        <p:sp>
          <p:nvSpPr>
            <p:cNvPr id="32" name="TextBox 15">
              <a:extLst>
                <a:ext uri="{FF2B5EF4-FFF2-40B4-BE49-F238E27FC236}">
                  <a16:creationId xmlns:a16="http://schemas.microsoft.com/office/drawing/2014/main" id="{BB7BDDBC-2EC7-4AFF-9E09-CAF3916FD11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06323" y="2867524"/>
              <a:ext cx="4724747" cy="400110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GB" sz="2000" b="1" dirty="0">
                  <a:solidFill>
                    <a:schemeClr val="bg1">
                      <a:lumMod val="50000"/>
                    </a:schemeClr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9.</a:t>
              </a:r>
              <a:r>
                <a:rPr lang="th-TH" sz="2000" b="1" dirty="0">
                  <a:solidFill>
                    <a:schemeClr val="bg1">
                      <a:lumMod val="50000"/>
                    </a:schemeClr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การพัฒนาสถานบริการสุขภาพปลอดภัย </a:t>
              </a:r>
              <a:r>
                <a:rPr lang="en-GB" sz="2000" b="1" dirty="0">
                  <a:solidFill>
                    <a:schemeClr val="bg1">
                      <a:lumMod val="50000"/>
                    </a:schemeClr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GREEN&amp;CLEAN</a:t>
              </a:r>
              <a:endParaRPr lang="th-TH" sz="2000" b="1" dirty="0">
                <a:solidFill>
                  <a:schemeClr val="bg1">
                    <a:lumMod val="5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</p:grpSp>
      <p:sp>
        <p:nvSpPr>
          <p:cNvPr id="34" name="TextBox 15">
            <a:extLst>
              <a:ext uri="{FF2B5EF4-FFF2-40B4-BE49-F238E27FC236}">
                <a16:creationId xmlns:a16="http://schemas.microsoft.com/office/drawing/2014/main" id="{6631052C-0EC5-4959-8F65-178174DA93C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71828" y="2428927"/>
            <a:ext cx="4724748" cy="400110"/>
          </a:xfrm>
          <a:prstGeom prst="rect">
            <a:avLst/>
          </a:prstGeom>
          <a:noFill/>
          <a:ln w="317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en-GB" sz="2000" b="1" dirty="0">
                <a:solidFill>
                  <a:schemeClr val="bg1">
                    <a:lumMod val="5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1.</a:t>
            </a:r>
            <a:r>
              <a:rPr lang="th-TH" sz="2000" b="1" dirty="0">
                <a:solidFill>
                  <a:schemeClr val="bg1">
                    <a:lumMod val="5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การป้องกันและแก้ไขขาดพร่องสารไอโอดีนในทารกแรกเกิด</a:t>
            </a:r>
          </a:p>
        </p:txBody>
      </p:sp>
      <p:sp>
        <p:nvSpPr>
          <p:cNvPr id="36" name="TextBox 15">
            <a:extLst>
              <a:ext uri="{FF2B5EF4-FFF2-40B4-BE49-F238E27FC236}">
                <a16:creationId xmlns:a16="http://schemas.microsoft.com/office/drawing/2014/main" id="{D2A38A8F-27FD-4AFD-923C-8BCC815AE0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71827" y="2820009"/>
            <a:ext cx="5781740" cy="400110"/>
          </a:xfrm>
          <a:prstGeom prst="rect">
            <a:avLst/>
          </a:prstGeom>
          <a:noFill/>
          <a:ln w="317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en-GB" sz="2000" b="1" dirty="0">
                <a:solidFill>
                  <a:schemeClr val="accent4">
                    <a:lumMod val="5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2.</a:t>
            </a:r>
            <a:r>
              <a:rPr lang="th-TH" sz="2000" b="1" dirty="0">
                <a:solidFill>
                  <a:schemeClr val="accent4">
                    <a:lumMod val="5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การป้องกันและแก้ไขภาวะทารกแรกเกิดน้ำหนักน้อย(</a:t>
            </a:r>
            <a:r>
              <a:rPr lang="en-GB" sz="2000" b="1" dirty="0">
                <a:solidFill>
                  <a:schemeClr val="accent4">
                    <a:lumMod val="5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Low Birth Weight)</a:t>
            </a:r>
            <a:endParaRPr lang="th-TH" sz="2000" b="1" dirty="0">
              <a:solidFill>
                <a:schemeClr val="accent4">
                  <a:lumMod val="50000"/>
                </a:schemeClr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38" name="TextBox 15">
            <a:extLst>
              <a:ext uri="{FF2B5EF4-FFF2-40B4-BE49-F238E27FC236}">
                <a16:creationId xmlns:a16="http://schemas.microsoft.com/office/drawing/2014/main" id="{C9D8D2CA-C146-47C2-B175-4D9F6F4ABCE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71827" y="4462942"/>
            <a:ext cx="5515410" cy="400110"/>
          </a:xfrm>
          <a:prstGeom prst="rect">
            <a:avLst/>
          </a:prstGeom>
          <a:noFill/>
          <a:ln w="317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en-GB" sz="2000" b="1" dirty="0">
                <a:solidFill>
                  <a:srgbClr val="0070C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4.</a:t>
            </a:r>
            <a:r>
              <a:rPr lang="th-TH" sz="2000" b="1" dirty="0">
                <a:solidFill>
                  <a:srgbClr val="0070C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โครงการรณรงค์ป้องกันและแก้ไขปัญหายาเสพติด </a:t>
            </a:r>
            <a:r>
              <a:rPr lang="en-GB" sz="2000" b="1" dirty="0">
                <a:solidFill>
                  <a:srgbClr val="0070C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TO BE NUMBER ONE</a:t>
            </a:r>
            <a:endParaRPr lang="th-TH" sz="2000" b="1" dirty="0">
              <a:solidFill>
                <a:srgbClr val="0070C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40" name="TextBox 15">
            <a:extLst>
              <a:ext uri="{FF2B5EF4-FFF2-40B4-BE49-F238E27FC236}">
                <a16:creationId xmlns:a16="http://schemas.microsoft.com/office/drawing/2014/main" id="{B04701EA-6E6B-4AB4-A060-F30E526B36F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71827" y="5590814"/>
            <a:ext cx="5781740" cy="707886"/>
          </a:xfrm>
          <a:prstGeom prst="rect">
            <a:avLst/>
          </a:prstGeom>
          <a:noFill/>
          <a:ln w="317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en-GB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5.</a:t>
            </a:r>
            <a:r>
              <a:rPr lang="th-TH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การป้องกันการหกล้ม (</a:t>
            </a:r>
            <a:r>
              <a:rPr lang="en-GB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Fall)</a:t>
            </a:r>
            <a:r>
              <a:rPr lang="th-TH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และภาวะสมองเสื่อม (</a:t>
            </a:r>
            <a:r>
              <a:rPr lang="en-GB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Dementia)</a:t>
            </a:r>
            <a:r>
              <a:rPr lang="th-TH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ในผู้สูงอายุที่มีความเสี่ยงต่อการหกล้ม และภาวะสมองเสื่อม</a:t>
            </a:r>
          </a:p>
        </p:txBody>
      </p:sp>
      <p:sp>
        <p:nvSpPr>
          <p:cNvPr id="45" name="TextBox 15">
            <a:extLst>
              <a:ext uri="{FF2B5EF4-FFF2-40B4-BE49-F238E27FC236}">
                <a16:creationId xmlns:a16="http://schemas.microsoft.com/office/drawing/2014/main" id="{69C6647A-2B77-487C-B7B1-E5FBC872F74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71827" y="3276742"/>
            <a:ext cx="5348947" cy="707886"/>
          </a:xfrm>
          <a:prstGeom prst="rect">
            <a:avLst/>
          </a:prstGeom>
          <a:noFill/>
          <a:ln w="317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en-GB" sz="2000" b="1" dirty="0">
                <a:solidFill>
                  <a:schemeClr val="accent2">
                    <a:lumMod val="7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3.</a:t>
            </a:r>
            <a:r>
              <a:rPr lang="th-TH" sz="2000" b="1" dirty="0">
                <a:solidFill>
                  <a:schemeClr val="accent2">
                    <a:lumMod val="7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การพัฒนาคุณภาพเครือข่ายการดูแลสุขภาพแม่และเด็กระดับจังหวัด </a:t>
            </a:r>
            <a:r>
              <a:rPr lang="en-GB" sz="2000" b="1" dirty="0">
                <a:solidFill>
                  <a:schemeClr val="accent2">
                    <a:lumMod val="7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(Mater and Child Health Network Accreditation)</a:t>
            </a:r>
            <a:endParaRPr lang="th-TH" sz="2000" b="1" dirty="0">
              <a:solidFill>
                <a:schemeClr val="accent2">
                  <a:lumMod val="75000"/>
                </a:schemeClr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47" name="รูปภาพ 46">
            <a:extLst>
              <a:ext uri="{FF2B5EF4-FFF2-40B4-BE49-F238E27FC236}">
                <a16:creationId xmlns:a16="http://schemas.microsoft.com/office/drawing/2014/main" id="{9EB80B11-50F7-4B4D-9B32-94AB3478851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549" y="1644719"/>
            <a:ext cx="298203" cy="297755"/>
          </a:xfrm>
          <a:prstGeom prst="rect">
            <a:avLst/>
          </a:prstGeom>
        </p:spPr>
      </p:pic>
      <p:pic>
        <p:nvPicPr>
          <p:cNvPr id="49" name="รูปภาพ 48">
            <a:extLst>
              <a:ext uri="{FF2B5EF4-FFF2-40B4-BE49-F238E27FC236}">
                <a16:creationId xmlns:a16="http://schemas.microsoft.com/office/drawing/2014/main" id="{8EC4B7BA-D379-4D6B-8F10-0391D066CB1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9107" y="2147917"/>
            <a:ext cx="298203" cy="297755"/>
          </a:xfrm>
          <a:prstGeom prst="rect">
            <a:avLst/>
          </a:prstGeom>
        </p:spPr>
      </p:pic>
      <p:pic>
        <p:nvPicPr>
          <p:cNvPr id="51" name="รูปภาพ 50">
            <a:extLst>
              <a:ext uri="{FF2B5EF4-FFF2-40B4-BE49-F238E27FC236}">
                <a16:creationId xmlns:a16="http://schemas.microsoft.com/office/drawing/2014/main" id="{DA51AEC6-7D94-43EB-9F73-19AF0BBDEFA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9107" y="4101511"/>
            <a:ext cx="298203" cy="297755"/>
          </a:xfrm>
          <a:prstGeom prst="rect">
            <a:avLst/>
          </a:prstGeom>
        </p:spPr>
      </p:pic>
      <p:pic>
        <p:nvPicPr>
          <p:cNvPr id="53" name="รูปภาพ 52">
            <a:extLst>
              <a:ext uri="{FF2B5EF4-FFF2-40B4-BE49-F238E27FC236}">
                <a16:creationId xmlns:a16="http://schemas.microsoft.com/office/drawing/2014/main" id="{22E6DD83-E7BB-498C-ABC9-3B54C613BA1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9107" y="5141309"/>
            <a:ext cx="298203" cy="297755"/>
          </a:xfrm>
          <a:prstGeom prst="rect">
            <a:avLst/>
          </a:prstGeom>
        </p:spPr>
      </p:pic>
      <p:sp>
        <p:nvSpPr>
          <p:cNvPr id="55" name="วงรี 54">
            <a:extLst>
              <a:ext uri="{FF2B5EF4-FFF2-40B4-BE49-F238E27FC236}">
                <a16:creationId xmlns:a16="http://schemas.microsoft.com/office/drawing/2014/main" id="{6FC6E9E9-115F-4E77-8891-479EF451B0D4}"/>
              </a:ext>
            </a:extLst>
          </p:cNvPr>
          <p:cNvSpPr/>
          <p:nvPr/>
        </p:nvSpPr>
        <p:spPr>
          <a:xfrm>
            <a:off x="913397" y="2217941"/>
            <a:ext cx="200084" cy="204558"/>
          </a:xfrm>
          <a:prstGeom prst="ellipse">
            <a:avLst/>
          </a:prstGeom>
          <a:solidFill>
            <a:srgbClr val="7030A0"/>
          </a:solidFill>
          <a:ln>
            <a:solidFill>
              <a:srgbClr val="CCCC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57" name="วงรี 56">
            <a:extLst>
              <a:ext uri="{FF2B5EF4-FFF2-40B4-BE49-F238E27FC236}">
                <a16:creationId xmlns:a16="http://schemas.microsoft.com/office/drawing/2014/main" id="{32BD6C12-324A-42EF-9993-F1733A4A0417}"/>
              </a:ext>
            </a:extLst>
          </p:cNvPr>
          <p:cNvSpPr/>
          <p:nvPr/>
        </p:nvSpPr>
        <p:spPr>
          <a:xfrm>
            <a:off x="913372" y="4194708"/>
            <a:ext cx="200084" cy="204558"/>
          </a:xfrm>
          <a:prstGeom prst="ellipse">
            <a:avLst/>
          </a:prstGeom>
          <a:solidFill>
            <a:srgbClr val="7030A0"/>
          </a:solidFill>
          <a:ln>
            <a:solidFill>
              <a:srgbClr val="CCCC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59" name="วงรี 58">
            <a:extLst>
              <a:ext uri="{FF2B5EF4-FFF2-40B4-BE49-F238E27FC236}">
                <a16:creationId xmlns:a16="http://schemas.microsoft.com/office/drawing/2014/main" id="{D3165936-B3C4-4F81-AA04-426E92118C60}"/>
              </a:ext>
            </a:extLst>
          </p:cNvPr>
          <p:cNvSpPr/>
          <p:nvPr/>
        </p:nvSpPr>
        <p:spPr>
          <a:xfrm>
            <a:off x="903161" y="5325908"/>
            <a:ext cx="200084" cy="204558"/>
          </a:xfrm>
          <a:prstGeom prst="ellipse">
            <a:avLst/>
          </a:prstGeom>
          <a:solidFill>
            <a:srgbClr val="7030A0"/>
          </a:solidFill>
          <a:ln>
            <a:solidFill>
              <a:srgbClr val="CCCC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147920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5">
            <a:extLst>
              <a:ext uri="{FF2B5EF4-FFF2-40B4-BE49-F238E27FC236}">
                <a16:creationId xmlns:a16="http://schemas.microsoft.com/office/drawing/2014/main" id="{4E25D7F0-E3A0-4477-8BE0-A5430FDC5C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04616" y="714046"/>
            <a:ext cx="3792910" cy="523220"/>
          </a:xfrm>
          <a:prstGeom prst="rect">
            <a:avLst/>
          </a:prstGeom>
          <a:noFill/>
          <a:ln w="317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th-TH" b="1" dirty="0">
                <a:solidFill>
                  <a:schemeClr val="accent6">
                    <a:lumMod val="5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พัฒนาบริการหน่วยบริการสุขภาพ</a:t>
            </a:r>
          </a:p>
        </p:txBody>
      </p:sp>
      <p:pic>
        <p:nvPicPr>
          <p:cNvPr id="6" name="รูปภาพ 5">
            <a:extLst>
              <a:ext uri="{FF2B5EF4-FFF2-40B4-BE49-F238E27FC236}">
                <a16:creationId xmlns:a16="http://schemas.microsoft.com/office/drawing/2014/main" id="{660B3AC8-7B7B-403D-9967-5FC8F828E8B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985" y="714046"/>
            <a:ext cx="462359" cy="461665"/>
          </a:xfrm>
          <a:prstGeom prst="rect">
            <a:avLst/>
          </a:prstGeom>
        </p:spPr>
      </p:pic>
      <p:sp>
        <p:nvSpPr>
          <p:cNvPr id="8" name="TextBox 15">
            <a:extLst>
              <a:ext uri="{FF2B5EF4-FFF2-40B4-BE49-F238E27FC236}">
                <a16:creationId xmlns:a16="http://schemas.microsoft.com/office/drawing/2014/main" id="{4E0330C4-262B-490E-B63C-A18C4A1D10D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94392" y="1032301"/>
            <a:ext cx="3265938" cy="461665"/>
          </a:xfrm>
          <a:prstGeom prst="rect">
            <a:avLst/>
          </a:prstGeom>
          <a:noFill/>
          <a:ln w="317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th-TH" sz="24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พัฒนาบริการโรงพยาบาล</a:t>
            </a:r>
          </a:p>
        </p:txBody>
      </p:sp>
      <p:grpSp>
        <p:nvGrpSpPr>
          <p:cNvPr id="37" name="กลุ่ม 36">
            <a:extLst>
              <a:ext uri="{FF2B5EF4-FFF2-40B4-BE49-F238E27FC236}">
                <a16:creationId xmlns:a16="http://schemas.microsoft.com/office/drawing/2014/main" id="{C4A9DE39-70F2-4FE8-879F-96BC2C7E055D}"/>
              </a:ext>
            </a:extLst>
          </p:cNvPr>
          <p:cNvGrpSpPr/>
          <p:nvPr/>
        </p:nvGrpSpPr>
        <p:grpSpPr>
          <a:xfrm>
            <a:off x="1132805" y="1328561"/>
            <a:ext cx="4897887" cy="1379500"/>
            <a:chOff x="1132805" y="1497237"/>
            <a:chExt cx="4897887" cy="1379500"/>
          </a:xfrm>
        </p:grpSpPr>
        <p:sp>
          <p:nvSpPr>
            <p:cNvPr id="7" name="TextBox 15">
              <a:extLst>
                <a:ext uri="{FF2B5EF4-FFF2-40B4-BE49-F238E27FC236}">
                  <a16:creationId xmlns:a16="http://schemas.microsoft.com/office/drawing/2014/main" id="{8A57D27E-7211-4408-A25C-BB9654776E3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32805" y="1497237"/>
              <a:ext cx="4364803" cy="461665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th-TH" sz="2400" b="1" dirty="0">
                  <a:solidFill>
                    <a:srgbClr val="002060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พัฒนาบริการหน่วยบริการสุขภาพปฐมภูมิ</a:t>
              </a:r>
            </a:p>
          </p:txBody>
        </p:sp>
        <p:sp>
          <p:nvSpPr>
            <p:cNvPr id="9" name="TextBox 15">
              <a:extLst>
                <a:ext uri="{FF2B5EF4-FFF2-40B4-BE49-F238E27FC236}">
                  <a16:creationId xmlns:a16="http://schemas.microsoft.com/office/drawing/2014/main" id="{9FDBB6F5-EAF9-4AA5-B78C-59AF5281BAE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80079" y="1861074"/>
              <a:ext cx="4850613" cy="1015663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GB" sz="2000" b="1" dirty="0">
                  <a:solidFill>
                    <a:schemeClr val="bg1">
                      <a:lumMod val="50000"/>
                    </a:schemeClr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10.</a:t>
              </a:r>
              <a:r>
                <a:rPr lang="th-TH" sz="2000" b="1" dirty="0">
                  <a:solidFill>
                    <a:schemeClr val="bg1">
                      <a:lumMod val="50000"/>
                    </a:schemeClr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พัฒนาบริการสร้างความรอบรู้ด้านสุขภาพ (</a:t>
              </a:r>
              <a:r>
                <a:rPr lang="en-GB" sz="2000" b="1" dirty="0">
                  <a:solidFill>
                    <a:schemeClr val="bg1">
                      <a:lumMod val="50000"/>
                    </a:schemeClr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Health Literacy) </a:t>
              </a:r>
              <a:r>
                <a:rPr lang="th-TH" sz="2000" b="1" dirty="0">
                  <a:solidFill>
                    <a:schemeClr val="bg1">
                      <a:lumMod val="50000"/>
                    </a:schemeClr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แก่ประชาชนกลุ่มเป้าหมาย ด้วยการเรียนรู้ทางอิ</a:t>
              </a:r>
              <a:r>
                <a:rPr lang="th-TH" sz="2000" b="1" dirty="0" err="1">
                  <a:solidFill>
                    <a:schemeClr val="bg1">
                      <a:lumMod val="50000"/>
                    </a:schemeClr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เล</a:t>
              </a:r>
              <a:r>
                <a:rPr lang="th-TH" sz="2000" b="1" dirty="0">
                  <a:solidFill>
                    <a:schemeClr val="bg1">
                      <a:lumMod val="50000"/>
                    </a:schemeClr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คทรอน</a:t>
              </a:r>
              <a:r>
                <a:rPr lang="th-TH" sz="2000" b="1" dirty="0" err="1">
                  <a:solidFill>
                    <a:schemeClr val="bg1">
                      <a:lumMod val="50000"/>
                    </a:schemeClr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ิค</a:t>
              </a:r>
              <a:r>
                <a:rPr lang="th-TH" sz="2000" b="1" dirty="0">
                  <a:solidFill>
                    <a:schemeClr val="bg1">
                      <a:lumMod val="50000"/>
                    </a:schemeClr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 (</a:t>
              </a:r>
              <a:r>
                <a:rPr lang="en-GB" sz="2000" b="1" dirty="0">
                  <a:solidFill>
                    <a:schemeClr val="bg1">
                      <a:lumMod val="50000"/>
                    </a:schemeClr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e-Learning)</a:t>
              </a:r>
              <a:endParaRPr lang="th-TH" sz="2000" b="1" dirty="0">
                <a:solidFill>
                  <a:schemeClr val="bg1">
                    <a:lumMod val="5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</p:grpSp>
      <p:sp>
        <p:nvSpPr>
          <p:cNvPr id="10" name="TextBox 15">
            <a:extLst>
              <a:ext uri="{FF2B5EF4-FFF2-40B4-BE49-F238E27FC236}">
                <a16:creationId xmlns:a16="http://schemas.microsoft.com/office/drawing/2014/main" id="{4EEADA77-0EAF-4E9D-AF5B-55C09BC6C14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11519" y="1445708"/>
            <a:ext cx="4498605" cy="707886"/>
          </a:xfrm>
          <a:prstGeom prst="rect">
            <a:avLst/>
          </a:prstGeom>
          <a:noFill/>
          <a:ln w="317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en-GB" sz="2000" b="1" dirty="0">
                <a:solidFill>
                  <a:schemeClr val="bg1">
                    <a:lumMod val="5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14.</a:t>
            </a:r>
            <a:r>
              <a:rPr lang="th-TH" sz="2000" b="1" dirty="0">
                <a:solidFill>
                  <a:schemeClr val="bg1">
                    <a:lumMod val="5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พัฒนาคุณภาพบริการโรงพยาบาล และระบบการจัดการความเสี่ยง (</a:t>
            </a:r>
            <a:r>
              <a:rPr lang="en-GB" sz="2000" b="1" dirty="0">
                <a:solidFill>
                  <a:schemeClr val="bg1">
                    <a:lumMod val="5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Risk Management) </a:t>
            </a:r>
            <a:r>
              <a:rPr lang="th-TH" sz="2000" b="1" dirty="0">
                <a:solidFill>
                  <a:schemeClr val="bg1">
                    <a:lumMod val="5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ตามมาตรฐาน </a:t>
            </a:r>
            <a:r>
              <a:rPr lang="en-GB" sz="2000" b="1" dirty="0">
                <a:solidFill>
                  <a:schemeClr val="bg1">
                    <a:lumMod val="5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HA </a:t>
            </a:r>
            <a:endParaRPr lang="th-TH" sz="2000" b="1" dirty="0">
              <a:solidFill>
                <a:schemeClr val="bg1">
                  <a:lumMod val="50000"/>
                </a:schemeClr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4" name="สี่เหลี่ยมผืนผ้า 3">
            <a:extLst>
              <a:ext uri="{FF2B5EF4-FFF2-40B4-BE49-F238E27FC236}">
                <a16:creationId xmlns:a16="http://schemas.microsoft.com/office/drawing/2014/main" id="{92E7A835-7E1A-4E4D-8E2F-DA0FACE0FC13}"/>
              </a:ext>
            </a:extLst>
          </p:cNvPr>
          <p:cNvSpPr/>
          <p:nvPr/>
        </p:nvSpPr>
        <p:spPr>
          <a:xfrm>
            <a:off x="1136971" y="753887"/>
            <a:ext cx="342288" cy="3024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40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๒</a:t>
            </a:r>
          </a:p>
        </p:txBody>
      </p:sp>
      <p:sp>
        <p:nvSpPr>
          <p:cNvPr id="12" name="TextBox 15">
            <a:extLst>
              <a:ext uri="{FF2B5EF4-FFF2-40B4-BE49-F238E27FC236}">
                <a16:creationId xmlns:a16="http://schemas.microsoft.com/office/drawing/2014/main" id="{8EC28ADC-1522-4E3E-B11C-92FC4F273F6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14644" y="2423591"/>
            <a:ext cx="4850613" cy="400110"/>
          </a:xfrm>
          <a:prstGeom prst="rect">
            <a:avLst/>
          </a:prstGeom>
          <a:noFill/>
          <a:ln w="317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th-TH" sz="2000" b="1" dirty="0">
                <a:solidFill>
                  <a:schemeClr val="accent2">
                    <a:lumMod val="7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พัฒนาบริการการดูแลผู้ป่วยฉุกเฉิน (</a:t>
            </a:r>
            <a:r>
              <a:rPr lang="en-GB" sz="2000" b="1" dirty="0">
                <a:solidFill>
                  <a:schemeClr val="accent2">
                    <a:lumMod val="7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Emergency)</a:t>
            </a:r>
            <a:endParaRPr lang="th-TH" sz="2000" b="1" dirty="0">
              <a:solidFill>
                <a:schemeClr val="accent2">
                  <a:lumMod val="75000"/>
                </a:schemeClr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4" name="TextBox 15">
            <a:extLst>
              <a:ext uri="{FF2B5EF4-FFF2-40B4-BE49-F238E27FC236}">
                <a16:creationId xmlns:a16="http://schemas.microsoft.com/office/drawing/2014/main" id="{B8551B95-256F-490B-B546-29D4B5879D9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79380" y="2870924"/>
            <a:ext cx="4590564" cy="400110"/>
          </a:xfrm>
          <a:prstGeom prst="rect">
            <a:avLst/>
          </a:prstGeom>
          <a:noFill/>
          <a:ln w="317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en-GB" sz="2000" b="1" dirty="0">
                <a:solidFill>
                  <a:schemeClr val="bg1">
                    <a:lumMod val="5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15.</a:t>
            </a:r>
            <a:r>
              <a:rPr lang="th-TH" sz="2000" b="1" dirty="0">
                <a:solidFill>
                  <a:schemeClr val="bg1">
                    <a:lumMod val="5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การดูแลผู้ป่วยกล้ามเนื้อหัวใจขาดเลือดเฉียบพลัน (</a:t>
            </a:r>
            <a:r>
              <a:rPr lang="en-GB" sz="2000" b="1" dirty="0">
                <a:solidFill>
                  <a:schemeClr val="bg1">
                    <a:lumMod val="5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STEMI)</a:t>
            </a:r>
            <a:endParaRPr lang="th-TH" sz="2000" b="1" dirty="0">
              <a:solidFill>
                <a:schemeClr val="bg1">
                  <a:lumMod val="50000"/>
                </a:schemeClr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F122585-F626-4E43-8648-DEFDA05522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79380" y="3318257"/>
            <a:ext cx="4590564" cy="400110"/>
          </a:xfrm>
          <a:prstGeom prst="rect">
            <a:avLst/>
          </a:prstGeom>
          <a:noFill/>
          <a:ln w="317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en-GB" sz="2000" b="1" dirty="0">
                <a:solidFill>
                  <a:schemeClr val="bg1">
                    <a:lumMod val="5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16.</a:t>
            </a:r>
            <a:r>
              <a:rPr lang="th-TH" sz="2000" b="1" dirty="0">
                <a:solidFill>
                  <a:schemeClr val="bg1">
                    <a:lumMod val="5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การดูแลผู้ป่วยโรคหลอดเลือดสมอง (</a:t>
            </a:r>
            <a:r>
              <a:rPr lang="en-GB" sz="2000" b="1" dirty="0">
                <a:solidFill>
                  <a:schemeClr val="bg1">
                    <a:lumMod val="5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Stroke)</a:t>
            </a:r>
            <a:endParaRPr lang="th-TH" sz="2000" b="1" dirty="0">
              <a:solidFill>
                <a:schemeClr val="bg1">
                  <a:lumMod val="50000"/>
                </a:schemeClr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8" name="TextBox 15">
            <a:extLst>
              <a:ext uri="{FF2B5EF4-FFF2-40B4-BE49-F238E27FC236}">
                <a16:creationId xmlns:a16="http://schemas.microsoft.com/office/drawing/2014/main" id="{8B7B9AFB-F8DD-4716-8C49-AD9EAB18D3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79380" y="3765590"/>
            <a:ext cx="4590564" cy="400110"/>
          </a:xfrm>
          <a:prstGeom prst="rect">
            <a:avLst/>
          </a:prstGeom>
          <a:noFill/>
          <a:ln w="317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en-GB" sz="2000" b="1" dirty="0">
                <a:solidFill>
                  <a:schemeClr val="bg1">
                    <a:lumMod val="5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17.</a:t>
            </a:r>
            <a:r>
              <a:rPr lang="th-TH" sz="2000" b="1" dirty="0">
                <a:solidFill>
                  <a:schemeClr val="bg1">
                    <a:lumMod val="5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การดูแลผู้ป่วยภาวะโลหิตเป็นพิษ (</a:t>
            </a:r>
            <a:r>
              <a:rPr lang="en-GB" sz="2000" b="1" dirty="0">
                <a:solidFill>
                  <a:schemeClr val="bg1">
                    <a:lumMod val="5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Sepsis)</a:t>
            </a:r>
            <a:endParaRPr lang="th-TH" sz="2000" b="1" dirty="0">
              <a:solidFill>
                <a:schemeClr val="bg1">
                  <a:lumMod val="50000"/>
                </a:schemeClr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20" name="TextBox 15">
            <a:extLst>
              <a:ext uri="{FF2B5EF4-FFF2-40B4-BE49-F238E27FC236}">
                <a16:creationId xmlns:a16="http://schemas.microsoft.com/office/drawing/2014/main" id="{37045E52-CF59-419B-8FE7-DD1220F3EEF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14644" y="4431424"/>
            <a:ext cx="4850613" cy="400110"/>
          </a:xfrm>
          <a:prstGeom prst="rect">
            <a:avLst/>
          </a:prstGeom>
          <a:noFill/>
          <a:ln w="317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th-TH" sz="2000" b="1" dirty="0">
                <a:solidFill>
                  <a:schemeClr val="accent2">
                    <a:lumMod val="7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พัฒนาบริการการดูแลผู้ป่วยระยะเฉียบพลัน (</a:t>
            </a:r>
            <a:r>
              <a:rPr lang="en-GB" sz="2000" b="1" dirty="0">
                <a:solidFill>
                  <a:schemeClr val="accent2">
                    <a:lumMod val="7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Acute)</a:t>
            </a:r>
            <a:endParaRPr lang="th-TH" sz="2000" b="1" dirty="0">
              <a:solidFill>
                <a:schemeClr val="accent2">
                  <a:lumMod val="75000"/>
                </a:schemeClr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22" name="TextBox 15">
            <a:extLst>
              <a:ext uri="{FF2B5EF4-FFF2-40B4-BE49-F238E27FC236}">
                <a16:creationId xmlns:a16="http://schemas.microsoft.com/office/drawing/2014/main" id="{F2BDC818-CFF9-425A-A297-A3C5C9FEA1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32648" y="4878757"/>
            <a:ext cx="4590564" cy="400110"/>
          </a:xfrm>
          <a:prstGeom prst="rect">
            <a:avLst/>
          </a:prstGeom>
          <a:noFill/>
          <a:ln w="317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en-GB" sz="2000" b="1" dirty="0">
                <a:solidFill>
                  <a:schemeClr val="bg1">
                    <a:lumMod val="5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18.</a:t>
            </a:r>
            <a:r>
              <a:rPr lang="th-TH" sz="2000" b="1" dirty="0">
                <a:solidFill>
                  <a:schemeClr val="bg1">
                    <a:lumMod val="5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การดูแลผู้ป่วยโรคปอดบวมหรือปอดอักเสบ (</a:t>
            </a:r>
            <a:r>
              <a:rPr lang="en-GB" sz="2000" b="1" dirty="0">
                <a:solidFill>
                  <a:schemeClr val="bg1">
                    <a:lumMod val="5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Pneumonia)</a:t>
            </a:r>
            <a:endParaRPr lang="th-TH" sz="2000" b="1" dirty="0">
              <a:solidFill>
                <a:schemeClr val="bg1">
                  <a:lumMod val="50000"/>
                </a:schemeClr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24" name="TextBox 15">
            <a:extLst>
              <a:ext uri="{FF2B5EF4-FFF2-40B4-BE49-F238E27FC236}">
                <a16:creationId xmlns:a16="http://schemas.microsoft.com/office/drawing/2014/main" id="{54070371-AAB8-4D80-BF8E-0053001C901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11519" y="5544591"/>
            <a:ext cx="4850613" cy="400110"/>
          </a:xfrm>
          <a:prstGeom prst="rect">
            <a:avLst/>
          </a:prstGeom>
          <a:noFill/>
          <a:ln w="317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th-TH" sz="2000" b="1" dirty="0">
                <a:solidFill>
                  <a:schemeClr val="accent2">
                    <a:lumMod val="7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พัฒนาบริการการดูแลผู้ป่วยโรคเรื้อรัง (</a:t>
            </a:r>
            <a:r>
              <a:rPr lang="en-GB" sz="2000" b="1" dirty="0">
                <a:solidFill>
                  <a:schemeClr val="accent2">
                    <a:lumMod val="7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Chronic)</a:t>
            </a:r>
            <a:endParaRPr lang="th-TH" sz="2000" b="1" dirty="0">
              <a:solidFill>
                <a:schemeClr val="accent2">
                  <a:lumMod val="75000"/>
                </a:schemeClr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26" name="TextBox 15">
            <a:extLst>
              <a:ext uri="{FF2B5EF4-FFF2-40B4-BE49-F238E27FC236}">
                <a16:creationId xmlns:a16="http://schemas.microsoft.com/office/drawing/2014/main" id="{A3F9FD27-D9ED-44F5-B994-A5C97DCCA3D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41525" y="5944701"/>
            <a:ext cx="4850612" cy="707886"/>
          </a:xfrm>
          <a:prstGeom prst="rect">
            <a:avLst/>
          </a:prstGeom>
          <a:noFill/>
          <a:ln w="317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en-GB" sz="2000" b="1" dirty="0">
                <a:solidFill>
                  <a:schemeClr val="bg1">
                    <a:lumMod val="5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19.</a:t>
            </a:r>
            <a:r>
              <a:rPr lang="th-TH" sz="2000" b="1" dirty="0">
                <a:solidFill>
                  <a:schemeClr val="bg1">
                    <a:lumMod val="5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การดูแลผู้ป่วยโรคเบาหวาน ความดันโลหิตสูง และภาวะไตวายเรื้อรัง ตามแนวทาง </a:t>
            </a:r>
            <a:r>
              <a:rPr lang="en-GB" sz="2000" b="1" dirty="0">
                <a:solidFill>
                  <a:schemeClr val="bg1">
                    <a:lumMod val="5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New Normal</a:t>
            </a:r>
            <a:endParaRPr lang="th-TH" sz="2000" b="1" dirty="0">
              <a:solidFill>
                <a:schemeClr val="bg1">
                  <a:lumMod val="50000"/>
                </a:schemeClr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grpSp>
        <p:nvGrpSpPr>
          <p:cNvPr id="38" name="กลุ่ม 37">
            <a:extLst>
              <a:ext uri="{FF2B5EF4-FFF2-40B4-BE49-F238E27FC236}">
                <a16:creationId xmlns:a16="http://schemas.microsoft.com/office/drawing/2014/main" id="{545E8EFD-B7B0-492F-8DE8-6E9846532BB7}"/>
              </a:ext>
            </a:extLst>
          </p:cNvPr>
          <p:cNvGrpSpPr/>
          <p:nvPr/>
        </p:nvGrpSpPr>
        <p:grpSpPr>
          <a:xfrm>
            <a:off x="1082986" y="4018169"/>
            <a:ext cx="5530878" cy="1114520"/>
            <a:chOff x="1082986" y="4364402"/>
            <a:chExt cx="5530878" cy="1114520"/>
          </a:xfrm>
        </p:grpSpPr>
        <p:sp>
          <p:nvSpPr>
            <p:cNvPr id="28" name="TextBox 15">
              <a:extLst>
                <a:ext uri="{FF2B5EF4-FFF2-40B4-BE49-F238E27FC236}">
                  <a16:creationId xmlns:a16="http://schemas.microsoft.com/office/drawing/2014/main" id="{06FBDBEE-89EA-4E08-9D26-AB1406280C5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82986" y="4364402"/>
              <a:ext cx="5530878" cy="830997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th-TH" sz="2400" b="1" dirty="0">
                  <a:solidFill>
                    <a:srgbClr val="002060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การพัฒนาคุณภาพชีวิตประชาชน โดยคณะกรรมการพัฒนาคุณภาพชีวิตระดับอำเภอ (พชอ.)</a:t>
              </a:r>
            </a:p>
          </p:txBody>
        </p:sp>
        <p:sp>
          <p:nvSpPr>
            <p:cNvPr id="30" name="TextBox 15">
              <a:extLst>
                <a:ext uri="{FF2B5EF4-FFF2-40B4-BE49-F238E27FC236}">
                  <a16:creationId xmlns:a16="http://schemas.microsoft.com/office/drawing/2014/main" id="{4A53B1EB-6CA7-4C16-A6B2-BE136E8071C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48229" y="5078812"/>
              <a:ext cx="4117447" cy="400110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GB" sz="2000" b="1" dirty="0">
                  <a:solidFill>
                    <a:schemeClr val="bg1">
                      <a:lumMod val="50000"/>
                    </a:schemeClr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12.</a:t>
              </a:r>
              <a:r>
                <a:rPr lang="th-TH" sz="2000" b="1" dirty="0">
                  <a:solidFill>
                    <a:schemeClr val="bg1">
                      <a:lumMod val="50000"/>
                    </a:schemeClr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พัฒนาคุณภาพ พชอ./พชต.</a:t>
              </a:r>
            </a:p>
          </p:txBody>
        </p:sp>
      </p:grpSp>
      <p:sp>
        <p:nvSpPr>
          <p:cNvPr id="32" name="TextBox 15">
            <a:extLst>
              <a:ext uri="{FF2B5EF4-FFF2-40B4-BE49-F238E27FC236}">
                <a16:creationId xmlns:a16="http://schemas.microsoft.com/office/drawing/2014/main" id="{30AEC60E-EE52-46AB-B65D-2A7746FF848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32806" y="2769135"/>
            <a:ext cx="4495637" cy="1015663"/>
          </a:xfrm>
          <a:prstGeom prst="rect">
            <a:avLst/>
          </a:prstGeom>
          <a:noFill/>
          <a:ln w="317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en-GB" sz="2000" b="1" dirty="0">
                <a:solidFill>
                  <a:schemeClr val="bg1">
                    <a:lumMod val="5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11.</a:t>
            </a:r>
            <a:r>
              <a:rPr lang="th-TH" sz="2000" b="1" dirty="0">
                <a:solidFill>
                  <a:schemeClr val="bg1">
                    <a:lumMod val="5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พัฒนาบริการการดูแลสุขภาพที่บ้าน (</a:t>
            </a:r>
            <a:r>
              <a:rPr lang="en-GB" sz="2000" b="1" dirty="0">
                <a:solidFill>
                  <a:schemeClr val="bg1">
                    <a:lumMod val="5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Home Health Care) </a:t>
            </a:r>
            <a:r>
              <a:rPr lang="th-TH" sz="2000" b="1" dirty="0">
                <a:solidFill>
                  <a:schemeClr val="bg1">
                    <a:lumMod val="5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โดยทีมสุขภาพครอบครัว </a:t>
            </a:r>
            <a:r>
              <a:rPr lang="en-GB" sz="2000" b="1" dirty="0">
                <a:solidFill>
                  <a:schemeClr val="bg1">
                    <a:lumMod val="5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(Family Care Team)</a:t>
            </a:r>
          </a:p>
          <a:p>
            <a:pPr>
              <a:defRPr/>
            </a:pPr>
            <a:r>
              <a:rPr lang="th-TH" sz="2000" b="1" dirty="0">
                <a:solidFill>
                  <a:schemeClr val="bg1">
                    <a:lumMod val="5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อสม./หมออนามัย/หมอครอบครัว</a:t>
            </a:r>
          </a:p>
        </p:txBody>
      </p:sp>
      <p:grpSp>
        <p:nvGrpSpPr>
          <p:cNvPr id="39" name="กลุ่ม 38">
            <a:extLst>
              <a:ext uri="{FF2B5EF4-FFF2-40B4-BE49-F238E27FC236}">
                <a16:creationId xmlns:a16="http://schemas.microsoft.com/office/drawing/2014/main" id="{5431D636-E335-4B96-8297-3F880A823063}"/>
              </a:ext>
            </a:extLst>
          </p:cNvPr>
          <p:cNvGrpSpPr/>
          <p:nvPr/>
        </p:nvGrpSpPr>
        <p:grpSpPr>
          <a:xfrm>
            <a:off x="1132806" y="5377692"/>
            <a:ext cx="4963194" cy="1144871"/>
            <a:chOff x="1132806" y="5590758"/>
            <a:chExt cx="4963194" cy="1144871"/>
          </a:xfrm>
        </p:grpSpPr>
        <p:sp>
          <p:nvSpPr>
            <p:cNvPr id="34" name="TextBox 15">
              <a:extLst>
                <a:ext uri="{FF2B5EF4-FFF2-40B4-BE49-F238E27FC236}">
                  <a16:creationId xmlns:a16="http://schemas.microsoft.com/office/drawing/2014/main" id="{73D085F0-5C39-4565-84AA-74D63D117D2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32806" y="5590758"/>
              <a:ext cx="4963194" cy="461665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th-TH" sz="2400" b="1" dirty="0">
                  <a:solidFill>
                    <a:srgbClr val="002060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การพัฒนากิจกรรมจิตอาสาพัฒนาหมู่บ้าน/ชุมชน</a:t>
              </a:r>
            </a:p>
          </p:txBody>
        </p:sp>
        <p:sp>
          <p:nvSpPr>
            <p:cNvPr id="36" name="TextBox 15">
              <a:extLst>
                <a:ext uri="{FF2B5EF4-FFF2-40B4-BE49-F238E27FC236}">
                  <a16:creationId xmlns:a16="http://schemas.microsoft.com/office/drawing/2014/main" id="{E38EE5F3-02A8-4A1F-884B-1A2A3A83DF9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71201" y="6027743"/>
              <a:ext cx="4670305" cy="707886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GB" sz="2000" b="1" dirty="0">
                  <a:solidFill>
                    <a:schemeClr val="bg1">
                      <a:lumMod val="50000"/>
                    </a:schemeClr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13.</a:t>
              </a:r>
              <a:r>
                <a:rPr lang="th-TH" sz="2000" b="1" dirty="0">
                  <a:solidFill>
                    <a:schemeClr val="bg1">
                      <a:lumMod val="50000"/>
                    </a:schemeClr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พัฒนาทีมจิตอาสาหมู่บ้าน (อสม./จิตอาสาพระราชทาน/ประชาชนจิตอาสา)</a:t>
              </a:r>
            </a:p>
          </p:txBody>
        </p:sp>
      </p:grpSp>
      <p:pic>
        <p:nvPicPr>
          <p:cNvPr id="43" name="รูปภาพ 42">
            <a:extLst>
              <a:ext uri="{FF2B5EF4-FFF2-40B4-BE49-F238E27FC236}">
                <a16:creationId xmlns:a16="http://schemas.microsoft.com/office/drawing/2014/main" id="{1613ABD4-D6E6-41EB-9D0B-EAD96FFFC8F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1876" y="1375219"/>
            <a:ext cx="298203" cy="297755"/>
          </a:xfrm>
          <a:prstGeom prst="rect">
            <a:avLst/>
          </a:prstGeom>
        </p:spPr>
      </p:pic>
      <p:pic>
        <p:nvPicPr>
          <p:cNvPr id="45" name="รูปภาพ 44">
            <a:extLst>
              <a:ext uri="{FF2B5EF4-FFF2-40B4-BE49-F238E27FC236}">
                <a16:creationId xmlns:a16="http://schemas.microsoft.com/office/drawing/2014/main" id="{7C0E88DB-92A4-42BD-85F9-5645DB88C04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553" y="4115924"/>
            <a:ext cx="298203" cy="297755"/>
          </a:xfrm>
          <a:prstGeom prst="rect">
            <a:avLst/>
          </a:prstGeom>
        </p:spPr>
      </p:pic>
      <p:pic>
        <p:nvPicPr>
          <p:cNvPr id="47" name="รูปภาพ 46">
            <a:extLst>
              <a:ext uri="{FF2B5EF4-FFF2-40B4-BE49-F238E27FC236}">
                <a16:creationId xmlns:a16="http://schemas.microsoft.com/office/drawing/2014/main" id="{19799B0A-A33D-4024-9DBF-2F8C2B9538D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553" y="5446891"/>
            <a:ext cx="298203" cy="297755"/>
          </a:xfrm>
          <a:prstGeom prst="rect">
            <a:avLst/>
          </a:prstGeom>
        </p:spPr>
      </p:pic>
      <p:pic>
        <p:nvPicPr>
          <p:cNvPr id="49" name="รูปภาพ 48">
            <a:extLst>
              <a:ext uri="{FF2B5EF4-FFF2-40B4-BE49-F238E27FC236}">
                <a16:creationId xmlns:a16="http://schemas.microsoft.com/office/drawing/2014/main" id="{0CC59587-67AF-4A4E-B4F8-DE0CA165A9D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9920" y="1114255"/>
            <a:ext cx="298203" cy="297755"/>
          </a:xfrm>
          <a:prstGeom prst="rect">
            <a:avLst/>
          </a:prstGeom>
        </p:spPr>
      </p:pic>
      <p:sp>
        <p:nvSpPr>
          <p:cNvPr id="50" name="วงรี 49">
            <a:extLst>
              <a:ext uri="{FF2B5EF4-FFF2-40B4-BE49-F238E27FC236}">
                <a16:creationId xmlns:a16="http://schemas.microsoft.com/office/drawing/2014/main" id="{32F919F8-7BE6-4AEC-A165-3C9E2D9E1330}"/>
              </a:ext>
            </a:extLst>
          </p:cNvPr>
          <p:cNvSpPr/>
          <p:nvPr/>
        </p:nvSpPr>
        <p:spPr>
          <a:xfrm>
            <a:off x="6650002" y="2503503"/>
            <a:ext cx="200084" cy="204558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52" name="วงรี 51">
            <a:extLst>
              <a:ext uri="{FF2B5EF4-FFF2-40B4-BE49-F238E27FC236}">
                <a16:creationId xmlns:a16="http://schemas.microsoft.com/office/drawing/2014/main" id="{6AF99BCA-5CB9-4898-A5A0-DD7FA0109F9F}"/>
              </a:ext>
            </a:extLst>
          </p:cNvPr>
          <p:cNvSpPr/>
          <p:nvPr/>
        </p:nvSpPr>
        <p:spPr>
          <a:xfrm>
            <a:off x="6650002" y="4529200"/>
            <a:ext cx="200084" cy="204558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54" name="วงรี 53">
            <a:extLst>
              <a:ext uri="{FF2B5EF4-FFF2-40B4-BE49-F238E27FC236}">
                <a16:creationId xmlns:a16="http://schemas.microsoft.com/office/drawing/2014/main" id="{5D4EFC2B-837D-4D1E-BC88-ED1A5B36BC07}"/>
              </a:ext>
            </a:extLst>
          </p:cNvPr>
          <p:cNvSpPr/>
          <p:nvPr/>
        </p:nvSpPr>
        <p:spPr>
          <a:xfrm>
            <a:off x="6656032" y="5610123"/>
            <a:ext cx="200084" cy="204558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232147705"/>
      </p:ext>
    </p:extLst>
  </p:cSld>
  <p:clrMapOvr>
    <a:masterClrMapping/>
  </p:clrMapOvr>
</p:sld>
</file>

<file path=ppt/theme/theme1.xml><?xml version="1.0" encoding="utf-8"?>
<a:theme xmlns:a="http://schemas.openxmlformats.org/drawingml/2006/main" name="ธีมของ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ธีมของ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1501</TotalTime>
  <Words>1193</Words>
  <Application>Microsoft Office PowerPoint</Application>
  <PresentationFormat>Widescreen</PresentationFormat>
  <Paragraphs>167</Paragraphs>
  <Slides>39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39</vt:i4>
      </vt:variant>
    </vt:vector>
  </HeadingPairs>
  <TitlesOfParts>
    <vt:vector size="44" baseType="lpstr">
      <vt:lpstr>Arial</vt:lpstr>
      <vt:lpstr>Calibri</vt:lpstr>
      <vt:lpstr>Calibri Light</vt:lpstr>
      <vt:lpstr>TH SarabunPSK</vt:lpstr>
      <vt:lpstr>ธีมของ Office</vt:lpstr>
      <vt:lpstr>แผนยุทธศาสตร์สาธารณสุข จังหวัดหนองบัวลำภู ปี ๒๕๖๓-๒๕๖๕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แผนยุทธศาสตร์สาธารณสุข จังหวัดหนองบัวลำภู ปี ๒๕๖๓-๒๕๖๕</dc:title>
  <dc:creator>ADMIN</dc:creator>
  <cp:lastModifiedBy>AmornTR</cp:lastModifiedBy>
  <cp:revision>130</cp:revision>
  <cp:lastPrinted>2019-10-29T04:08:45Z</cp:lastPrinted>
  <dcterms:created xsi:type="dcterms:W3CDTF">2019-10-23T09:52:46Z</dcterms:created>
  <dcterms:modified xsi:type="dcterms:W3CDTF">2020-10-19T01:29:08Z</dcterms:modified>
</cp:coreProperties>
</file>